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48" r:id="rId2"/>
  </p:sldMasterIdLst>
  <p:notesMasterIdLst>
    <p:notesMasterId r:id="rId167"/>
  </p:notesMasterIdLst>
  <p:handoutMasterIdLst>
    <p:handoutMasterId r:id="rId168"/>
  </p:handoutMasterIdLst>
  <p:sldIdLst>
    <p:sldId id="256" r:id="rId3"/>
    <p:sldId id="259" r:id="rId4"/>
    <p:sldId id="264" r:id="rId5"/>
    <p:sldId id="260" r:id="rId6"/>
    <p:sldId id="333" r:id="rId7"/>
    <p:sldId id="334" r:id="rId8"/>
    <p:sldId id="335" r:id="rId9"/>
    <p:sldId id="336" r:id="rId10"/>
    <p:sldId id="337" r:id="rId11"/>
    <p:sldId id="262" r:id="rId12"/>
    <p:sldId id="349" r:id="rId13"/>
    <p:sldId id="350" r:id="rId14"/>
    <p:sldId id="351" r:id="rId15"/>
    <p:sldId id="352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53" r:id="rId28"/>
    <p:sldId id="261" r:id="rId29"/>
    <p:sldId id="267" r:id="rId30"/>
    <p:sldId id="332" r:id="rId31"/>
    <p:sldId id="273" r:id="rId32"/>
    <p:sldId id="263" r:id="rId33"/>
    <p:sldId id="258" r:id="rId34"/>
    <p:sldId id="257" r:id="rId35"/>
    <p:sldId id="355" r:id="rId36"/>
    <p:sldId id="385" r:id="rId37"/>
    <p:sldId id="386" r:id="rId38"/>
    <p:sldId id="387" r:id="rId39"/>
    <p:sldId id="388" r:id="rId40"/>
    <p:sldId id="274" r:id="rId41"/>
    <p:sldId id="373" r:id="rId42"/>
    <p:sldId id="282" r:id="rId43"/>
    <p:sldId id="285" r:id="rId44"/>
    <p:sldId id="286" r:id="rId45"/>
    <p:sldId id="287" r:id="rId46"/>
    <p:sldId id="288" r:id="rId47"/>
    <p:sldId id="289" r:id="rId48"/>
    <p:sldId id="290" r:id="rId49"/>
    <p:sldId id="292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265" r:id="rId62"/>
    <p:sldId id="275" r:id="rId63"/>
    <p:sldId id="374" r:id="rId64"/>
    <p:sldId id="367" r:id="rId65"/>
    <p:sldId id="368" r:id="rId66"/>
    <p:sldId id="369" r:id="rId67"/>
    <p:sldId id="370" r:id="rId68"/>
    <p:sldId id="371" r:id="rId69"/>
    <p:sldId id="276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278" r:id="rId82"/>
    <p:sldId id="376" r:id="rId83"/>
    <p:sldId id="377" r:id="rId84"/>
    <p:sldId id="390" r:id="rId85"/>
    <p:sldId id="389" r:id="rId86"/>
    <p:sldId id="382" r:id="rId87"/>
    <p:sldId id="383" r:id="rId88"/>
    <p:sldId id="378" r:id="rId89"/>
    <p:sldId id="277" r:id="rId90"/>
    <p:sldId id="391" r:id="rId91"/>
    <p:sldId id="392" r:id="rId92"/>
    <p:sldId id="393" r:id="rId93"/>
    <p:sldId id="293" r:id="rId94"/>
    <p:sldId id="294" r:id="rId95"/>
    <p:sldId id="295" r:id="rId96"/>
    <p:sldId id="296" r:id="rId97"/>
    <p:sldId id="297" r:id="rId98"/>
    <p:sldId id="298" r:id="rId99"/>
    <p:sldId id="299" r:id="rId100"/>
    <p:sldId id="300" r:id="rId101"/>
    <p:sldId id="301" r:id="rId102"/>
    <p:sldId id="302" r:id="rId103"/>
    <p:sldId id="303" r:id="rId104"/>
    <p:sldId id="304" r:id="rId105"/>
    <p:sldId id="305" r:id="rId106"/>
    <p:sldId id="306" r:id="rId107"/>
    <p:sldId id="307" r:id="rId108"/>
    <p:sldId id="308" r:id="rId109"/>
    <p:sldId id="309" r:id="rId110"/>
    <p:sldId id="310" r:id="rId111"/>
    <p:sldId id="311" r:id="rId112"/>
    <p:sldId id="312" r:id="rId113"/>
    <p:sldId id="313" r:id="rId114"/>
    <p:sldId id="372" r:id="rId115"/>
    <p:sldId id="266" r:id="rId116"/>
    <p:sldId id="394" r:id="rId117"/>
    <p:sldId id="395" r:id="rId118"/>
    <p:sldId id="396" r:id="rId119"/>
    <p:sldId id="397" r:id="rId120"/>
    <p:sldId id="314" r:id="rId121"/>
    <p:sldId id="315" r:id="rId122"/>
    <p:sldId id="316" r:id="rId123"/>
    <p:sldId id="317" r:id="rId124"/>
    <p:sldId id="279" r:id="rId125"/>
    <p:sldId id="399" r:id="rId126"/>
    <p:sldId id="400" r:id="rId127"/>
    <p:sldId id="318" r:id="rId128"/>
    <p:sldId id="319" r:id="rId129"/>
    <p:sldId id="320" r:id="rId130"/>
    <p:sldId id="280" r:id="rId131"/>
    <p:sldId id="402" r:id="rId132"/>
    <p:sldId id="403" r:id="rId133"/>
    <p:sldId id="404" r:id="rId134"/>
    <p:sldId id="405" r:id="rId135"/>
    <p:sldId id="406" r:id="rId136"/>
    <p:sldId id="407" r:id="rId137"/>
    <p:sldId id="408" r:id="rId138"/>
    <p:sldId id="409" r:id="rId139"/>
    <p:sldId id="410" r:id="rId140"/>
    <p:sldId id="411" r:id="rId141"/>
    <p:sldId id="401" r:id="rId142"/>
    <p:sldId id="380" r:id="rId143"/>
    <p:sldId id="28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1" r:id="rId154"/>
    <p:sldId id="422" r:id="rId155"/>
    <p:sldId id="423" r:id="rId156"/>
    <p:sldId id="424" r:id="rId157"/>
    <p:sldId id="425" r:id="rId158"/>
    <p:sldId id="268" r:id="rId159"/>
    <p:sldId id="271" r:id="rId160"/>
    <p:sldId id="270" r:id="rId161"/>
    <p:sldId id="272" r:id="rId162"/>
    <p:sldId id="384" r:id="rId163"/>
    <p:sldId id="427" r:id="rId164"/>
    <p:sldId id="428" r:id="rId165"/>
    <p:sldId id="429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7692A5-0841-8342-8EC1-76B4306DD693}">
          <p14:sldIdLst>
            <p14:sldId id="256"/>
            <p14:sldId id="259"/>
            <p14:sldId id="264"/>
            <p14:sldId id="260"/>
            <p14:sldId id="333"/>
            <p14:sldId id="334"/>
            <p14:sldId id="335"/>
            <p14:sldId id="336"/>
            <p14:sldId id="337"/>
            <p14:sldId id="262"/>
            <p14:sldId id="349"/>
            <p14:sldId id="350"/>
            <p14:sldId id="351"/>
            <p14:sldId id="352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3"/>
            <p14:sldId id="261"/>
            <p14:sldId id="267"/>
            <p14:sldId id="332"/>
            <p14:sldId id="273"/>
            <p14:sldId id="263"/>
            <p14:sldId id="258"/>
            <p14:sldId id="257"/>
          </p14:sldIdLst>
        </p14:section>
        <p14:section name="Sensing" id="{73FB93C2-F1DC-3C47-81B1-73E96E13548E}">
          <p14:sldIdLst>
            <p14:sldId id="355"/>
            <p14:sldId id="385"/>
            <p14:sldId id="386"/>
            <p14:sldId id="387"/>
            <p14:sldId id="388"/>
            <p14:sldId id="274"/>
            <p14:sldId id="373"/>
            <p14:sldId id="282"/>
            <p14:sldId id="285"/>
            <p14:sldId id="286"/>
            <p14:sldId id="287"/>
            <p14:sldId id="288"/>
            <p14:sldId id="289"/>
            <p14:sldId id="290"/>
            <p14:sldId id="292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265"/>
          </p14:sldIdLst>
        </p14:section>
        <p14:section name="Position and Orientation" id="{5E893BDE-A92C-CA47-9621-919E8C67D781}">
          <p14:sldIdLst>
            <p14:sldId id="275"/>
            <p14:sldId id="374"/>
            <p14:sldId id="367"/>
            <p14:sldId id="368"/>
            <p14:sldId id="369"/>
            <p14:sldId id="370"/>
            <p14:sldId id="371"/>
          </p14:sldIdLst>
        </p14:section>
        <p14:section name="Control and Locomotion" id="{39BED740-E9BC-4E40-B2DC-0F10D1399A3C}">
          <p14:sldIdLst>
            <p14:sldId id="276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Environmental Landmarks and Features" id="{42B5908A-E5E2-4145-AF09-5A772865A7FB}">
          <p14:sldIdLst>
            <p14:sldId id="278"/>
            <p14:sldId id="376"/>
            <p14:sldId id="377"/>
            <p14:sldId id="390"/>
            <p14:sldId id="389"/>
            <p14:sldId id="382"/>
            <p14:sldId id="383"/>
            <p14:sldId id="378"/>
          </p14:sldIdLst>
        </p14:section>
        <p14:section name="Motion Estimation" id="{A80EB036-A64E-204F-8B4C-B6117CFFFFA8}">
          <p14:sldIdLst>
            <p14:sldId id="277"/>
            <p14:sldId id="391"/>
            <p14:sldId id="392"/>
            <p14:sldId id="39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72"/>
          </p14:sldIdLst>
        </p14:section>
        <p14:section name="From Poses to Maps" id="{19E81243-95C1-5249-A0EE-41F6FAE0BA6E}">
          <p14:sldIdLst>
            <p14:sldId id="266"/>
            <p14:sldId id="394"/>
            <p14:sldId id="395"/>
            <p14:sldId id="396"/>
            <p14:sldId id="397"/>
            <p14:sldId id="314"/>
            <p14:sldId id="315"/>
            <p14:sldId id="316"/>
            <p14:sldId id="317"/>
            <p14:sldId id="279"/>
            <p14:sldId id="399"/>
            <p14:sldId id="400"/>
            <p14:sldId id="318"/>
            <p14:sldId id="319"/>
            <p14:sldId id="320"/>
          </p14:sldIdLst>
        </p14:section>
        <p14:section name="Mapping and Junctions" id="{FDD69E95-9413-184C-A59C-3F496CEC4318}">
          <p14:sldIdLst>
            <p14:sldId id="280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01"/>
            <p14:sldId id="380"/>
          </p14:sldIdLst>
        </p14:section>
        <p14:section name="Probabilistic Mapping" id="{C386B7FE-6391-6741-9FF8-DDA5FA0548FC}">
          <p14:sldIdLst>
            <p14:sldId id="28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268"/>
            <p14:sldId id="271"/>
            <p14:sldId id="270"/>
            <p14:sldId id="272"/>
            <p14:sldId id="384"/>
          </p14:sldIdLst>
        </p14:section>
        <p14:section name="Conclusion" id="{CACDFD80-A4E0-0A4E-89A9-83CD9970DF59}">
          <p14:sldIdLst>
            <p14:sldId id="427"/>
            <p14:sldId id="428"/>
            <p14:sldId id="4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87" autoAdjust="0"/>
    <p:restoredTop sz="94671" autoAdjust="0"/>
  </p:normalViewPr>
  <p:slideViewPr>
    <p:cSldViewPr snapToGrid="0" snapToObjects="1">
      <p:cViewPr varScale="1">
        <p:scale>
          <a:sx n="107" d="100"/>
          <a:sy n="107" d="100"/>
        </p:scale>
        <p:origin x="-3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9" d="100"/>
        <a:sy n="29" d="100"/>
      </p:scale>
      <p:origin x="0" y="6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notesMaster" Target="notesMasters/notesMaster1.xml"/><Relationship Id="rId168" Type="http://schemas.openxmlformats.org/officeDocument/2006/relationships/handoutMaster" Target="handoutMasters/handoutMaster1.xml"/><Relationship Id="rId169" Type="http://schemas.openxmlformats.org/officeDocument/2006/relationships/printerSettings" Target="printerSettings/printerSettings1.bin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70" Type="http://schemas.openxmlformats.org/officeDocument/2006/relationships/presProps" Target="presProps.xml"/><Relationship Id="rId171" Type="http://schemas.openxmlformats.org/officeDocument/2006/relationships/viewProps" Target="viewProps.xml"/><Relationship Id="rId172" Type="http://schemas.openxmlformats.org/officeDocument/2006/relationships/theme" Target="theme/theme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173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C7BEB-DE00-2E4E-BE42-B6A178AE45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3EB34C9-414D-8941-A36A-18D0E1189F3D}">
      <dgm:prSet phldrT="[Text]"/>
      <dgm:spPr/>
      <dgm:t>
        <a:bodyPr/>
        <a:lstStyle/>
        <a:p>
          <a:r>
            <a:rPr lang="en-US" dirty="0" smtClean="0"/>
            <a:t>Sensing Void Space</a:t>
          </a:r>
          <a:endParaRPr lang="en-US" dirty="0"/>
        </a:p>
      </dgm:t>
    </dgm:pt>
    <dgm:pt modelId="{CBE3D33A-A76A-9B48-985E-D337F582BB5D}" type="parTrans" cxnId="{AA4F7F64-5F34-C24D-A646-7614EAAE8FE5}">
      <dgm:prSet/>
      <dgm:spPr/>
      <dgm:t>
        <a:bodyPr/>
        <a:lstStyle/>
        <a:p>
          <a:endParaRPr lang="en-US"/>
        </a:p>
      </dgm:t>
    </dgm:pt>
    <dgm:pt modelId="{9859DB6B-CE71-F24A-A5EF-92C594F2669E}" type="sibTrans" cxnId="{AA4F7F64-5F34-C24D-A646-7614EAAE8FE5}">
      <dgm:prSet/>
      <dgm:spPr/>
      <dgm:t>
        <a:bodyPr/>
        <a:lstStyle/>
        <a:p>
          <a:endParaRPr lang="en-US"/>
        </a:p>
      </dgm:t>
    </dgm:pt>
    <dgm:pt modelId="{6251CCEE-914C-374F-BB7A-A02400383F04}">
      <dgm:prSet phldrT="[Text]"/>
      <dgm:spPr/>
      <dgm:t>
        <a:bodyPr/>
        <a:lstStyle/>
        <a:p>
          <a:r>
            <a:rPr lang="en-US" smtClean="0"/>
            <a:t>Position and Orientation</a:t>
          </a:r>
          <a:endParaRPr lang="en-US" dirty="0" smtClean="0"/>
        </a:p>
      </dgm:t>
    </dgm:pt>
    <dgm:pt modelId="{2EF77C67-A970-D84E-84B8-6F04C3613AD8}" type="parTrans" cxnId="{F59298C9-B72F-7A4A-87EF-8F3346BE3CDD}">
      <dgm:prSet/>
      <dgm:spPr/>
      <dgm:t>
        <a:bodyPr/>
        <a:lstStyle/>
        <a:p>
          <a:endParaRPr lang="en-US"/>
        </a:p>
      </dgm:t>
    </dgm:pt>
    <dgm:pt modelId="{3C4BE3C8-5D85-6945-BD11-F3927A1ED928}" type="sibTrans" cxnId="{F59298C9-B72F-7A4A-87EF-8F3346BE3CDD}">
      <dgm:prSet/>
      <dgm:spPr/>
      <dgm:t>
        <a:bodyPr/>
        <a:lstStyle/>
        <a:p>
          <a:endParaRPr lang="en-US"/>
        </a:p>
      </dgm:t>
    </dgm:pt>
    <dgm:pt modelId="{B4149357-3888-1146-B49A-07E535E43D45}">
      <dgm:prSet phldrT="[Text]"/>
      <dgm:spPr/>
      <dgm:t>
        <a:bodyPr/>
        <a:lstStyle/>
        <a:p>
          <a:r>
            <a:rPr lang="en-US" smtClean="0"/>
            <a:t>Control and Locomotion</a:t>
          </a:r>
          <a:endParaRPr lang="en-US" dirty="0" smtClean="0"/>
        </a:p>
      </dgm:t>
    </dgm:pt>
    <dgm:pt modelId="{7055137C-D457-5C43-BBAB-BFC907BFFA2C}" type="parTrans" cxnId="{E69EBC20-526B-744B-A301-5C43FB902924}">
      <dgm:prSet/>
      <dgm:spPr/>
      <dgm:t>
        <a:bodyPr/>
        <a:lstStyle/>
        <a:p>
          <a:endParaRPr lang="en-US"/>
        </a:p>
      </dgm:t>
    </dgm:pt>
    <dgm:pt modelId="{90A52008-B6D1-FE4A-AFA0-B962A83FCC08}" type="sibTrans" cxnId="{E69EBC20-526B-744B-A301-5C43FB902924}">
      <dgm:prSet/>
      <dgm:spPr/>
      <dgm:t>
        <a:bodyPr/>
        <a:lstStyle/>
        <a:p>
          <a:endParaRPr lang="en-US"/>
        </a:p>
      </dgm:t>
    </dgm:pt>
    <dgm:pt modelId="{670EE10C-11C1-9942-B619-7B29CA43A191}">
      <dgm:prSet phldrT="[Text]"/>
      <dgm:spPr/>
      <dgm:t>
        <a:bodyPr/>
        <a:lstStyle/>
        <a:p>
          <a:r>
            <a:rPr lang="en-US" smtClean="0"/>
            <a:t>Motion Estimation</a:t>
          </a:r>
          <a:endParaRPr lang="en-US" dirty="0"/>
        </a:p>
      </dgm:t>
    </dgm:pt>
    <dgm:pt modelId="{8D533ACF-5CA8-C74F-A8E6-9DDF100A8404}" type="parTrans" cxnId="{9901518E-2A92-1B4D-9B88-4808D107D918}">
      <dgm:prSet/>
      <dgm:spPr/>
      <dgm:t>
        <a:bodyPr/>
        <a:lstStyle/>
        <a:p>
          <a:endParaRPr lang="en-US"/>
        </a:p>
      </dgm:t>
    </dgm:pt>
    <dgm:pt modelId="{71D5129E-A579-354B-AA1F-E70EE7DA1DF3}" type="sibTrans" cxnId="{9901518E-2A92-1B4D-9B88-4808D107D918}">
      <dgm:prSet/>
      <dgm:spPr/>
      <dgm:t>
        <a:bodyPr/>
        <a:lstStyle/>
        <a:p>
          <a:endParaRPr lang="en-US"/>
        </a:p>
      </dgm:t>
    </dgm:pt>
    <dgm:pt modelId="{33DECCAD-3213-C44D-951A-D193BEDB3EE5}">
      <dgm:prSet phldrT="[Text]"/>
      <dgm:spPr/>
      <dgm:t>
        <a:bodyPr/>
        <a:lstStyle/>
        <a:p>
          <a:r>
            <a:rPr lang="en-US" smtClean="0"/>
            <a:t>Environmental Landmarks and Features</a:t>
          </a:r>
          <a:endParaRPr lang="en-US" dirty="0"/>
        </a:p>
      </dgm:t>
    </dgm:pt>
    <dgm:pt modelId="{A1F1B020-104D-B843-AF7E-F35E8721725F}" type="parTrans" cxnId="{64F55F5F-0A4B-474A-A693-EEFF58327380}">
      <dgm:prSet/>
      <dgm:spPr/>
      <dgm:t>
        <a:bodyPr/>
        <a:lstStyle/>
        <a:p>
          <a:endParaRPr lang="en-US"/>
        </a:p>
      </dgm:t>
    </dgm:pt>
    <dgm:pt modelId="{F8D8DB86-4E1B-EF4A-945A-39B05241B4E0}" type="sibTrans" cxnId="{64F55F5F-0A4B-474A-A693-EEFF58327380}">
      <dgm:prSet/>
      <dgm:spPr/>
      <dgm:t>
        <a:bodyPr/>
        <a:lstStyle/>
        <a:p>
          <a:endParaRPr lang="en-US"/>
        </a:p>
      </dgm:t>
    </dgm:pt>
    <dgm:pt modelId="{AE7C9B0A-1FBD-BE44-9D54-518A4A4E653A}">
      <dgm:prSet phldrT="[Text]"/>
      <dgm:spPr/>
      <dgm:t>
        <a:bodyPr/>
        <a:lstStyle/>
        <a:p>
          <a:r>
            <a:rPr lang="en-US" smtClean="0"/>
            <a:t>From Poses to Maps</a:t>
          </a:r>
          <a:endParaRPr lang="en-US" dirty="0" smtClean="0"/>
        </a:p>
      </dgm:t>
    </dgm:pt>
    <dgm:pt modelId="{46BFA719-9471-7345-A968-1DBE37F39267}" type="parTrans" cxnId="{D2AD2BA4-B192-354D-990D-C581257736F4}">
      <dgm:prSet/>
      <dgm:spPr/>
      <dgm:t>
        <a:bodyPr/>
        <a:lstStyle/>
        <a:p>
          <a:endParaRPr lang="en-US"/>
        </a:p>
      </dgm:t>
    </dgm:pt>
    <dgm:pt modelId="{3311507D-EC6D-4A4F-8922-03911129613C}" type="sibTrans" cxnId="{D2AD2BA4-B192-354D-990D-C581257736F4}">
      <dgm:prSet/>
      <dgm:spPr/>
      <dgm:t>
        <a:bodyPr/>
        <a:lstStyle/>
        <a:p>
          <a:endParaRPr lang="en-US"/>
        </a:p>
      </dgm:t>
    </dgm:pt>
    <dgm:pt modelId="{36169317-C715-3844-B911-B88FF94A4FCA}">
      <dgm:prSet phldrT="[Text]"/>
      <dgm:spPr/>
      <dgm:t>
        <a:bodyPr/>
        <a:lstStyle/>
        <a:p>
          <a:r>
            <a:rPr lang="en-US" smtClean="0"/>
            <a:t>Mapping with Junctions</a:t>
          </a:r>
          <a:endParaRPr lang="en-US" dirty="0" smtClean="0"/>
        </a:p>
      </dgm:t>
    </dgm:pt>
    <dgm:pt modelId="{084BC4AE-E372-A748-AAAA-6726D2BE9234}" type="parTrans" cxnId="{7917EFD4-6C61-714F-919F-754060C20C69}">
      <dgm:prSet/>
      <dgm:spPr/>
      <dgm:t>
        <a:bodyPr/>
        <a:lstStyle/>
        <a:p>
          <a:endParaRPr lang="en-US"/>
        </a:p>
      </dgm:t>
    </dgm:pt>
    <dgm:pt modelId="{88DE244B-1C2E-6246-8838-6F094D96E63C}" type="sibTrans" cxnId="{7917EFD4-6C61-714F-919F-754060C20C69}">
      <dgm:prSet/>
      <dgm:spPr/>
      <dgm:t>
        <a:bodyPr/>
        <a:lstStyle/>
        <a:p>
          <a:endParaRPr lang="en-US"/>
        </a:p>
      </dgm:t>
    </dgm:pt>
    <dgm:pt modelId="{C92B0578-686E-1A48-9403-99242F76AF86}">
      <dgm:prSet phldrT="[Text]"/>
      <dgm:spPr/>
      <dgm:t>
        <a:bodyPr/>
        <a:lstStyle/>
        <a:p>
          <a:r>
            <a:rPr lang="en-US" dirty="0" smtClean="0"/>
            <a:t>Probabilistic Mapping</a:t>
          </a:r>
        </a:p>
      </dgm:t>
    </dgm:pt>
    <dgm:pt modelId="{2E3B38E9-F78A-4244-B7E4-4CBCDA953B4C}" type="parTrans" cxnId="{50649FB0-34ED-0C43-9EAD-BC438804B66D}">
      <dgm:prSet/>
      <dgm:spPr/>
      <dgm:t>
        <a:bodyPr/>
        <a:lstStyle/>
        <a:p>
          <a:endParaRPr lang="en-US"/>
        </a:p>
      </dgm:t>
    </dgm:pt>
    <dgm:pt modelId="{DB6910A7-544F-254C-B48A-BEEE0E92D501}" type="sibTrans" cxnId="{50649FB0-34ED-0C43-9EAD-BC438804B66D}">
      <dgm:prSet/>
      <dgm:spPr/>
      <dgm:t>
        <a:bodyPr/>
        <a:lstStyle/>
        <a:p>
          <a:endParaRPr lang="en-US"/>
        </a:p>
      </dgm:t>
    </dgm:pt>
    <dgm:pt modelId="{6FA43F24-C9B9-7242-B72B-C2393B9395B8}" type="pres">
      <dgm:prSet presAssocID="{F8DC7BEB-DE00-2E4E-BE42-B6A178AE45FC}" presName="Name0" presStyleCnt="0">
        <dgm:presLayoutVars>
          <dgm:dir/>
          <dgm:animLvl val="lvl"/>
          <dgm:resizeHandles val="exact"/>
        </dgm:presLayoutVars>
      </dgm:prSet>
      <dgm:spPr/>
    </dgm:pt>
    <dgm:pt modelId="{CA1F9316-EBB9-2B46-B6A4-A110FF7D7DAF}" type="pres">
      <dgm:prSet presAssocID="{D3EB34C9-414D-8941-A36A-18D0E1189F3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69B4-E810-444C-83D5-438F1F1A896C}" type="pres">
      <dgm:prSet presAssocID="{9859DB6B-CE71-F24A-A5EF-92C594F2669E}" presName="parTxOnlySpace" presStyleCnt="0"/>
      <dgm:spPr/>
    </dgm:pt>
    <dgm:pt modelId="{E42927D8-99EC-E34D-B55F-66CC5F77F409}" type="pres">
      <dgm:prSet presAssocID="{6251CCEE-914C-374F-BB7A-A02400383F0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09511-0858-2845-AB5E-2B10960FDD73}" type="pres">
      <dgm:prSet presAssocID="{3C4BE3C8-5D85-6945-BD11-F3927A1ED928}" presName="parTxOnlySpace" presStyleCnt="0"/>
      <dgm:spPr/>
    </dgm:pt>
    <dgm:pt modelId="{2064B391-3FD2-BD49-A5C7-426A8D6ADF77}" type="pres">
      <dgm:prSet presAssocID="{B4149357-3888-1146-B49A-07E535E43D45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90215-9FFC-274F-B3C5-72FFD3D3D6B0}" type="pres">
      <dgm:prSet presAssocID="{90A52008-B6D1-FE4A-AFA0-B962A83FCC08}" presName="parTxOnlySpace" presStyleCnt="0"/>
      <dgm:spPr/>
    </dgm:pt>
    <dgm:pt modelId="{132CFF45-B2B4-524D-A0BB-3CDD42DE0092}" type="pres">
      <dgm:prSet presAssocID="{670EE10C-11C1-9942-B619-7B29CA43A19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310A4-3161-6D43-B3C5-6C575F240294}" type="pres">
      <dgm:prSet presAssocID="{71D5129E-A579-354B-AA1F-E70EE7DA1DF3}" presName="parTxOnlySpace" presStyleCnt="0"/>
      <dgm:spPr/>
    </dgm:pt>
    <dgm:pt modelId="{C152593A-EA90-3942-BB95-33BF4B57D0F8}" type="pres">
      <dgm:prSet presAssocID="{33DECCAD-3213-C44D-951A-D193BEDB3EE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49A0E-A981-8B4E-9ED7-8EF8006CD1AC}" type="pres">
      <dgm:prSet presAssocID="{F8D8DB86-4E1B-EF4A-945A-39B05241B4E0}" presName="parTxOnlySpace" presStyleCnt="0"/>
      <dgm:spPr/>
    </dgm:pt>
    <dgm:pt modelId="{C75E8CA1-9B4E-3E49-B379-7B678FE43F40}" type="pres">
      <dgm:prSet presAssocID="{AE7C9B0A-1FBD-BE44-9D54-518A4A4E653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27D9A-C422-504D-A79C-F6356C348D6F}" type="pres">
      <dgm:prSet presAssocID="{3311507D-EC6D-4A4F-8922-03911129613C}" presName="parTxOnlySpace" presStyleCnt="0"/>
      <dgm:spPr/>
    </dgm:pt>
    <dgm:pt modelId="{29E09AAF-2786-FA4B-8F88-38F9C7218568}" type="pres">
      <dgm:prSet presAssocID="{36169317-C715-3844-B911-B88FF94A4FC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6625-1FFB-CF48-97B4-F7E42DEFEBF7}" type="pres">
      <dgm:prSet presAssocID="{88DE244B-1C2E-6246-8838-6F094D96E63C}" presName="parTxOnlySpace" presStyleCnt="0"/>
      <dgm:spPr/>
    </dgm:pt>
    <dgm:pt modelId="{A0CFEBAF-5770-1C4F-8CFE-08D8C1B85CB1}" type="pres">
      <dgm:prSet presAssocID="{C92B0578-686E-1A48-9403-99242F76AF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D441-632B-BD4B-B2C8-B13BBC053E23}" type="presOf" srcId="{AE7C9B0A-1FBD-BE44-9D54-518A4A4E653A}" destId="{C75E8CA1-9B4E-3E49-B379-7B678FE43F40}" srcOrd="0" destOrd="0" presId="urn:microsoft.com/office/officeart/2005/8/layout/chevron1"/>
    <dgm:cxn modelId="{50649FB0-34ED-0C43-9EAD-BC438804B66D}" srcId="{F8DC7BEB-DE00-2E4E-BE42-B6A178AE45FC}" destId="{C92B0578-686E-1A48-9403-99242F76AF86}" srcOrd="7" destOrd="0" parTransId="{2E3B38E9-F78A-4244-B7E4-4CBCDA953B4C}" sibTransId="{DB6910A7-544F-254C-B48A-BEEE0E92D501}"/>
    <dgm:cxn modelId="{AA4F7F64-5F34-C24D-A646-7614EAAE8FE5}" srcId="{F8DC7BEB-DE00-2E4E-BE42-B6A178AE45FC}" destId="{D3EB34C9-414D-8941-A36A-18D0E1189F3D}" srcOrd="0" destOrd="0" parTransId="{CBE3D33A-A76A-9B48-985E-D337F582BB5D}" sibTransId="{9859DB6B-CE71-F24A-A5EF-92C594F2669E}"/>
    <dgm:cxn modelId="{9901518E-2A92-1B4D-9B88-4808D107D918}" srcId="{F8DC7BEB-DE00-2E4E-BE42-B6A178AE45FC}" destId="{670EE10C-11C1-9942-B619-7B29CA43A191}" srcOrd="3" destOrd="0" parTransId="{8D533ACF-5CA8-C74F-A8E6-9DDF100A8404}" sibTransId="{71D5129E-A579-354B-AA1F-E70EE7DA1DF3}"/>
    <dgm:cxn modelId="{C5F9345D-2FD1-DD43-8D43-35637206185E}" type="presOf" srcId="{33DECCAD-3213-C44D-951A-D193BEDB3EE5}" destId="{C152593A-EA90-3942-BB95-33BF4B57D0F8}" srcOrd="0" destOrd="0" presId="urn:microsoft.com/office/officeart/2005/8/layout/chevron1"/>
    <dgm:cxn modelId="{EB1CFFE4-58ED-2240-B3F9-985FC0A0B509}" type="presOf" srcId="{C92B0578-686E-1A48-9403-99242F76AF86}" destId="{A0CFEBAF-5770-1C4F-8CFE-08D8C1B85CB1}" srcOrd="0" destOrd="0" presId="urn:microsoft.com/office/officeart/2005/8/layout/chevron1"/>
    <dgm:cxn modelId="{04FF0776-45A9-BC45-8A2A-1E16F7F8C2A6}" type="presOf" srcId="{F8DC7BEB-DE00-2E4E-BE42-B6A178AE45FC}" destId="{6FA43F24-C9B9-7242-B72B-C2393B9395B8}" srcOrd="0" destOrd="0" presId="urn:microsoft.com/office/officeart/2005/8/layout/chevron1"/>
    <dgm:cxn modelId="{7917EFD4-6C61-714F-919F-754060C20C69}" srcId="{F8DC7BEB-DE00-2E4E-BE42-B6A178AE45FC}" destId="{36169317-C715-3844-B911-B88FF94A4FCA}" srcOrd="6" destOrd="0" parTransId="{084BC4AE-E372-A748-AAAA-6726D2BE9234}" sibTransId="{88DE244B-1C2E-6246-8838-6F094D96E63C}"/>
    <dgm:cxn modelId="{60C3430E-8FF4-4E46-92F6-FEA59584D3C4}" type="presOf" srcId="{36169317-C715-3844-B911-B88FF94A4FCA}" destId="{29E09AAF-2786-FA4B-8F88-38F9C7218568}" srcOrd="0" destOrd="0" presId="urn:microsoft.com/office/officeart/2005/8/layout/chevron1"/>
    <dgm:cxn modelId="{F59298C9-B72F-7A4A-87EF-8F3346BE3CDD}" srcId="{F8DC7BEB-DE00-2E4E-BE42-B6A178AE45FC}" destId="{6251CCEE-914C-374F-BB7A-A02400383F04}" srcOrd="1" destOrd="0" parTransId="{2EF77C67-A970-D84E-84B8-6F04C3613AD8}" sibTransId="{3C4BE3C8-5D85-6945-BD11-F3927A1ED928}"/>
    <dgm:cxn modelId="{F7BFBF48-E8FC-2B4F-941F-C00F1247E457}" type="presOf" srcId="{6251CCEE-914C-374F-BB7A-A02400383F04}" destId="{E42927D8-99EC-E34D-B55F-66CC5F77F409}" srcOrd="0" destOrd="0" presId="urn:microsoft.com/office/officeart/2005/8/layout/chevron1"/>
    <dgm:cxn modelId="{0AC8B3E7-9A23-AA48-B400-3C95D13CD772}" type="presOf" srcId="{D3EB34C9-414D-8941-A36A-18D0E1189F3D}" destId="{CA1F9316-EBB9-2B46-B6A4-A110FF7D7DAF}" srcOrd="0" destOrd="0" presId="urn:microsoft.com/office/officeart/2005/8/layout/chevron1"/>
    <dgm:cxn modelId="{D2AD2BA4-B192-354D-990D-C581257736F4}" srcId="{F8DC7BEB-DE00-2E4E-BE42-B6A178AE45FC}" destId="{AE7C9B0A-1FBD-BE44-9D54-518A4A4E653A}" srcOrd="5" destOrd="0" parTransId="{46BFA719-9471-7345-A968-1DBE37F39267}" sibTransId="{3311507D-EC6D-4A4F-8922-03911129613C}"/>
    <dgm:cxn modelId="{E69EBC20-526B-744B-A301-5C43FB902924}" srcId="{F8DC7BEB-DE00-2E4E-BE42-B6A178AE45FC}" destId="{B4149357-3888-1146-B49A-07E535E43D45}" srcOrd="2" destOrd="0" parTransId="{7055137C-D457-5C43-BBAB-BFC907BFFA2C}" sibTransId="{90A52008-B6D1-FE4A-AFA0-B962A83FCC08}"/>
    <dgm:cxn modelId="{88A4284E-78AF-F545-BA45-09A35C7F4B49}" type="presOf" srcId="{B4149357-3888-1146-B49A-07E535E43D45}" destId="{2064B391-3FD2-BD49-A5C7-426A8D6ADF77}" srcOrd="0" destOrd="0" presId="urn:microsoft.com/office/officeart/2005/8/layout/chevron1"/>
    <dgm:cxn modelId="{64F55F5F-0A4B-474A-A693-EEFF58327380}" srcId="{F8DC7BEB-DE00-2E4E-BE42-B6A178AE45FC}" destId="{33DECCAD-3213-C44D-951A-D193BEDB3EE5}" srcOrd="4" destOrd="0" parTransId="{A1F1B020-104D-B843-AF7E-F35E8721725F}" sibTransId="{F8D8DB86-4E1B-EF4A-945A-39B05241B4E0}"/>
    <dgm:cxn modelId="{7BB3043C-112C-4248-9732-7DFC37260056}" type="presOf" srcId="{670EE10C-11C1-9942-B619-7B29CA43A191}" destId="{132CFF45-B2B4-524D-A0BB-3CDD42DE0092}" srcOrd="0" destOrd="0" presId="urn:microsoft.com/office/officeart/2005/8/layout/chevron1"/>
    <dgm:cxn modelId="{45756D12-0201-FA42-87A7-C238C2B7ABAD}" type="presParOf" srcId="{6FA43F24-C9B9-7242-B72B-C2393B9395B8}" destId="{CA1F9316-EBB9-2B46-B6A4-A110FF7D7DAF}" srcOrd="0" destOrd="0" presId="urn:microsoft.com/office/officeart/2005/8/layout/chevron1"/>
    <dgm:cxn modelId="{AAC2E354-3FE5-5742-BDB3-E63F8744380A}" type="presParOf" srcId="{6FA43F24-C9B9-7242-B72B-C2393B9395B8}" destId="{E42A69B4-E810-444C-83D5-438F1F1A896C}" srcOrd="1" destOrd="0" presId="urn:microsoft.com/office/officeart/2005/8/layout/chevron1"/>
    <dgm:cxn modelId="{9694154E-D21B-2D4D-A60B-BF27F01C66E8}" type="presParOf" srcId="{6FA43F24-C9B9-7242-B72B-C2393B9395B8}" destId="{E42927D8-99EC-E34D-B55F-66CC5F77F409}" srcOrd="2" destOrd="0" presId="urn:microsoft.com/office/officeart/2005/8/layout/chevron1"/>
    <dgm:cxn modelId="{FDC08A89-124B-EC4F-AD30-47AD98ADED89}" type="presParOf" srcId="{6FA43F24-C9B9-7242-B72B-C2393B9395B8}" destId="{F9809511-0858-2845-AB5E-2B10960FDD73}" srcOrd="3" destOrd="0" presId="urn:microsoft.com/office/officeart/2005/8/layout/chevron1"/>
    <dgm:cxn modelId="{D8FE74AF-BF17-4B46-B38F-F3C9457CA1B2}" type="presParOf" srcId="{6FA43F24-C9B9-7242-B72B-C2393B9395B8}" destId="{2064B391-3FD2-BD49-A5C7-426A8D6ADF77}" srcOrd="4" destOrd="0" presId="urn:microsoft.com/office/officeart/2005/8/layout/chevron1"/>
    <dgm:cxn modelId="{9EE329F9-A834-134A-AF44-9A22CC0F3BE3}" type="presParOf" srcId="{6FA43F24-C9B9-7242-B72B-C2393B9395B8}" destId="{5ED90215-9FFC-274F-B3C5-72FFD3D3D6B0}" srcOrd="5" destOrd="0" presId="urn:microsoft.com/office/officeart/2005/8/layout/chevron1"/>
    <dgm:cxn modelId="{6A99E13F-56DC-CD40-B034-CCCDFC0EDEF4}" type="presParOf" srcId="{6FA43F24-C9B9-7242-B72B-C2393B9395B8}" destId="{132CFF45-B2B4-524D-A0BB-3CDD42DE0092}" srcOrd="6" destOrd="0" presId="urn:microsoft.com/office/officeart/2005/8/layout/chevron1"/>
    <dgm:cxn modelId="{A88E3A60-FD86-C14C-B2AC-586B5567E3C9}" type="presParOf" srcId="{6FA43F24-C9B9-7242-B72B-C2393B9395B8}" destId="{5B0310A4-3161-6D43-B3C5-6C575F240294}" srcOrd="7" destOrd="0" presId="urn:microsoft.com/office/officeart/2005/8/layout/chevron1"/>
    <dgm:cxn modelId="{FC58F879-C781-FA44-8026-AE3A5D89BDB5}" type="presParOf" srcId="{6FA43F24-C9B9-7242-B72B-C2393B9395B8}" destId="{C152593A-EA90-3942-BB95-33BF4B57D0F8}" srcOrd="8" destOrd="0" presId="urn:microsoft.com/office/officeart/2005/8/layout/chevron1"/>
    <dgm:cxn modelId="{098EAD0D-3366-454F-8BC2-D58E5350EF96}" type="presParOf" srcId="{6FA43F24-C9B9-7242-B72B-C2393B9395B8}" destId="{C5849A0E-A981-8B4E-9ED7-8EF8006CD1AC}" srcOrd="9" destOrd="0" presId="urn:microsoft.com/office/officeart/2005/8/layout/chevron1"/>
    <dgm:cxn modelId="{ABBAE47B-5322-224D-AB30-B7C1E6099DAA}" type="presParOf" srcId="{6FA43F24-C9B9-7242-B72B-C2393B9395B8}" destId="{C75E8CA1-9B4E-3E49-B379-7B678FE43F40}" srcOrd="10" destOrd="0" presId="urn:microsoft.com/office/officeart/2005/8/layout/chevron1"/>
    <dgm:cxn modelId="{DCF51F84-8A11-4442-A843-2E93583DECC6}" type="presParOf" srcId="{6FA43F24-C9B9-7242-B72B-C2393B9395B8}" destId="{10527D9A-C422-504D-A79C-F6356C348D6F}" srcOrd="11" destOrd="0" presId="urn:microsoft.com/office/officeart/2005/8/layout/chevron1"/>
    <dgm:cxn modelId="{403145C5-5785-CC4E-B9B0-5211B1069D3F}" type="presParOf" srcId="{6FA43F24-C9B9-7242-B72B-C2393B9395B8}" destId="{29E09AAF-2786-FA4B-8F88-38F9C7218568}" srcOrd="12" destOrd="0" presId="urn:microsoft.com/office/officeart/2005/8/layout/chevron1"/>
    <dgm:cxn modelId="{8540984E-23EA-BD4A-819F-5EE9857AD0DF}" type="presParOf" srcId="{6FA43F24-C9B9-7242-B72B-C2393B9395B8}" destId="{16546625-1FFB-CF48-97B4-F7E42DEFEBF7}" srcOrd="13" destOrd="0" presId="urn:microsoft.com/office/officeart/2005/8/layout/chevron1"/>
    <dgm:cxn modelId="{0B92E366-BE68-7942-BF7F-9F0A7FA7C07E}" type="presParOf" srcId="{6FA43F24-C9B9-7242-B72B-C2393B9395B8}" destId="{A0CFEBAF-5770-1C4F-8CFE-08D8C1B85CB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F9316-EBB9-2B46-B6A4-A110FF7D7DAF}">
      <dsp:nvSpPr>
        <dsp:cNvPr id="0" name=""/>
        <dsp:cNvSpPr/>
      </dsp:nvSpPr>
      <dsp:spPr>
        <a:xfrm>
          <a:off x="78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Sensing Void Space</a:t>
          </a:r>
          <a:endParaRPr lang="en-US" sz="900" kern="1200" dirty="0"/>
        </a:p>
      </dsp:txBody>
      <dsp:txXfrm>
        <a:off x="251259" y="435494"/>
        <a:ext cx="751433" cy="500955"/>
      </dsp:txXfrm>
    </dsp:sp>
    <dsp:sp modelId="{E42927D8-99EC-E34D-B55F-66CC5F77F409}">
      <dsp:nvSpPr>
        <dsp:cNvPr id="0" name=""/>
        <dsp:cNvSpPr/>
      </dsp:nvSpPr>
      <dsp:spPr>
        <a:xfrm>
          <a:off x="112793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Position and Orientation</a:t>
          </a:r>
          <a:endParaRPr lang="en-US" sz="900" kern="1200" dirty="0" smtClean="0"/>
        </a:p>
      </dsp:txBody>
      <dsp:txXfrm>
        <a:off x="1378409" y="435494"/>
        <a:ext cx="751433" cy="500955"/>
      </dsp:txXfrm>
    </dsp:sp>
    <dsp:sp modelId="{2064B391-3FD2-BD49-A5C7-426A8D6ADF77}">
      <dsp:nvSpPr>
        <dsp:cNvPr id="0" name=""/>
        <dsp:cNvSpPr/>
      </dsp:nvSpPr>
      <dsp:spPr>
        <a:xfrm>
          <a:off x="22550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Control and Locomotion</a:t>
          </a:r>
          <a:endParaRPr lang="en-US" sz="900" kern="1200" dirty="0" smtClean="0"/>
        </a:p>
      </dsp:txBody>
      <dsp:txXfrm>
        <a:off x="2505558" y="435494"/>
        <a:ext cx="751433" cy="500955"/>
      </dsp:txXfrm>
    </dsp:sp>
    <dsp:sp modelId="{132CFF45-B2B4-524D-A0BB-3CDD42DE0092}">
      <dsp:nvSpPr>
        <dsp:cNvPr id="0" name=""/>
        <dsp:cNvSpPr/>
      </dsp:nvSpPr>
      <dsp:spPr>
        <a:xfrm>
          <a:off x="338223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Motion Estimation</a:t>
          </a:r>
          <a:endParaRPr lang="en-US" sz="900" kern="1200" dirty="0"/>
        </a:p>
      </dsp:txBody>
      <dsp:txXfrm>
        <a:off x="3632708" y="435494"/>
        <a:ext cx="751433" cy="500955"/>
      </dsp:txXfrm>
    </dsp:sp>
    <dsp:sp modelId="{C152593A-EA90-3942-BB95-33BF4B57D0F8}">
      <dsp:nvSpPr>
        <dsp:cNvPr id="0" name=""/>
        <dsp:cNvSpPr/>
      </dsp:nvSpPr>
      <dsp:spPr>
        <a:xfrm>
          <a:off x="45093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Environmental Landmarks and Features</a:t>
          </a:r>
          <a:endParaRPr lang="en-US" sz="900" kern="1200" dirty="0"/>
        </a:p>
      </dsp:txBody>
      <dsp:txXfrm>
        <a:off x="4759858" y="435494"/>
        <a:ext cx="751433" cy="500955"/>
      </dsp:txXfrm>
    </dsp:sp>
    <dsp:sp modelId="{C75E8CA1-9B4E-3E49-B379-7B678FE43F40}">
      <dsp:nvSpPr>
        <dsp:cNvPr id="0" name=""/>
        <dsp:cNvSpPr/>
      </dsp:nvSpPr>
      <dsp:spPr>
        <a:xfrm>
          <a:off x="56365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From Poses to Maps</a:t>
          </a:r>
          <a:endParaRPr lang="en-US" sz="900" kern="1200" dirty="0" smtClean="0"/>
        </a:p>
      </dsp:txBody>
      <dsp:txXfrm>
        <a:off x="5887007" y="435494"/>
        <a:ext cx="751433" cy="500955"/>
      </dsp:txXfrm>
    </dsp:sp>
    <dsp:sp modelId="{29E09AAF-2786-FA4B-8F88-38F9C7218568}">
      <dsp:nvSpPr>
        <dsp:cNvPr id="0" name=""/>
        <dsp:cNvSpPr/>
      </dsp:nvSpPr>
      <dsp:spPr>
        <a:xfrm>
          <a:off x="676367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Mapping with Junctions</a:t>
          </a:r>
          <a:endParaRPr lang="en-US" sz="900" kern="1200" dirty="0" smtClean="0"/>
        </a:p>
      </dsp:txBody>
      <dsp:txXfrm>
        <a:off x="7014157" y="435494"/>
        <a:ext cx="751433" cy="500955"/>
      </dsp:txXfrm>
    </dsp:sp>
    <dsp:sp modelId="{A0CFEBAF-5770-1C4F-8CFE-08D8C1B85CB1}">
      <dsp:nvSpPr>
        <dsp:cNvPr id="0" name=""/>
        <dsp:cNvSpPr/>
      </dsp:nvSpPr>
      <dsp:spPr>
        <a:xfrm>
          <a:off x="78908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Probabilistic Mapping</a:t>
          </a:r>
        </a:p>
      </dsp:txBody>
      <dsp:txXfrm>
        <a:off x="8141307" y="435494"/>
        <a:ext cx="751433" cy="50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0D45-4345-334F-838A-2184F1213BD3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E246F-0F1B-7849-9180-2146F0A4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D9D5-DA40-124E-A93B-E6369DBA6C0E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BCCDB-A202-FE48-99DF-B22741F8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4F77DA-B079-3642-9E61-43F1C185D11D}" type="slidenum">
              <a:rPr lang="en-US"/>
              <a:pPr/>
              <a:t>15</a:t>
            </a:fld>
            <a:endParaRPr lang="en-US"/>
          </a:p>
        </p:txBody>
      </p:sp>
      <p:sp>
        <p:nvSpPr>
          <p:cNvPr id="50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0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3EA587-1940-2E4B-AD56-A629770A9AFF}" type="slidenum">
              <a:rPr lang="en-US"/>
              <a:pPr/>
              <a:t>42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61A1FD-A981-5E43-850D-20DDF53EA4C9}" type="slidenum">
              <a:rPr lang="en-US"/>
              <a:pPr/>
              <a:t>43</a:t>
            </a:fld>
            <a:endParaRPr 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5D9853-8E1A-8949-B299-02F6A5156157}" type="slidenum">
              <a:rPr lang="en-US"/>
              <a:pPr/>
              <a:t>44</a:t>
            </a:fld>
            <a:endParaRPr lang="en-US"/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F3BF0A3-1156-CB42-AC37-997434B43971}" type="slidenum">
              <a:rPr lang="en-US"/>
              <a:pPr/>
              <a:t>45</a:t>
            </a:fld>
            <a:endParaRPr lang="en-US"/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920B-EEFA-784F-A057-0DD90E26C88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2C8F-D7E8-354D-96C5-8438341B25F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A41E-0565-2347-B18B-9DEEF7793344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0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4ED5-A0D5-CE40-85D9-971DF9CCCB1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98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65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F6FE-EA4A-3849-BE8D-0B605A1C9CC3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A6C-C9E6-8244-B008-5CA9D20D7451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4299-7BA5-3348-B5FB-CA5CFF96B02A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3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3097-C7B1-8345-83FC-90E399146F83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54A0-2E9C-7342-807C-C61ACB0C6214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0348-86DD-6E46-9EA1-6C3058284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CC25-D597-8543-B6D4-CA9648818E43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63C0-65EE-6948-95CA-1397066D5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FE1C-FD37-9540-82E8-9FE1F3DC5867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diagramData" Target="../diagrams/data1.xml"/><Relationship Id="rId14" Type="http://schemas.openxmlformats.org/officeDocument/2006/relationships/diagramLayout" Target="../diagrams/layout1.xml"/><Relationship Id="rId15" Type="http://schemas.openxmlformats.org/officeDocument/2006/relationships/diagramQuickStyle" Target="../diagrams/quickStyle1.xml"/><Relationship Id="rId16" Type="http://schemas.openxmlformats.org/officeDocument/2006/relationships/diagramColors" Target="../diagrams/colors1.xml"/><Relationship Id="rId1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2821-C42F-4740-A106-C4BC17DBF0C9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4197290712"/>
              </p:ext>
            </p:extLst>
          </p:nvPr>
        </p:nvGraphicFramePr>
        <p:xfrm>
          <a:off x="0" y="5874808"/>
          <a:ext cx="9143999" cy="13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337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FE1C-FD37-9540-82E8-9FE1F3DC5867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46.png"/><Relationship Id="rId1" Type="http://schemas.microsoft.com/office/2007/relationships/media" Target="file://localhost/Users/jse26711/Desktop/Probe/Quals_Presentation_2010/robot1_mapMaking.avi" TargetMode="External"/><Relationship Id="rId2" Type="http://schemas.openxmlformats.org/officeDocument/2006/relationships/video" Target="file://localhost/Users/jse26711/Desktop/Probe/Quals_Presentation_2010/robot1_mapMaking.avi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47.png"/><Relationship Id="rId1" Type="http://schemas.microsoft.com/office/2007/relationships/media" Target="file://localhost/Users/jse26711/Desktop/Probe/Quals_Presentation_2010/anchoring.avi" TargetMode="External"/><Relationship Id="rId2" Type="http://schemas.openxmlformats.org/officeDocument/2006/relationships/video" Target="file://localhost/Users/jse26711/Desktop/Probe/Quals_Presentation_2010/anchoring.avi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5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1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53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5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50.emf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51.emf"/><Relationship Id="rId15" Type="http://schemas.openxmlformats.org/officeDocument/2006/relationships/oleObject" Target="../embeddings/oleObject12.bin"/><Relationship Id="rId16" Type="http://schemas.openxmlformats.org/officeDocument/2006/relationships/image" Target="../media/image5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62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63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image" Target="../media/image15.png"/><Relationship Id="rId1" Type="http://schemas.microsoft.com/office/2007/relationships/media" Target="file://localhost/Users/jse26711/Desktop/Probe/Quals_Presentation_2010/pokewalls.avi" TargetMode="External"/><Relationship Id="rId2" Type="http://schemas.openxmlformats.org/officeDocument/2006/relationships/video" Target="file://localhost/Users/jse26711/Desktop/Probe/Quals_Presentation_2010/pokewalls.avi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image" Target="../media/image22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1.png"/><Relationship Id="rId1" Type="http://schemas.microsoft.com/office/2007/relationships/media" Target="file://localhost/Users/jse26711/Desktop/Probe/Quals_Presentation_2010/concertinaGait_Apr2008.avi" TargetMode="External"/><Relationship Id="rId2" Type="http://schemas.openxmlformats.org/officeDocument/2006/relationships/video" Target="file://localhost/Users/jse26711/Desktop/Probe/Quals_Presentation_2010/concertinaGait_Apr2008.avi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4.png"/><Relationship Id="rId1" Type="http://schemas.microsoft.com/office/2007/relationships/media" Target="file://localhost/Users/jse26711/Desktop/Probe/Quals_Presentation_2010/slowMotion.avi" TargetMode="External"/><Relationship Id="rId2" Type="http://schemas.openxmlformats.org/officeDocument/2006/relationships/video" Target="file://localhost/Users/jse26711/Desktop/Probe/Quals_Presentation_2010/slowMotion.avi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45.png"/><Relationship Id="rId1" Type="http://schemas.microsoft.com/office/2007/relationships/media" Target="file://localhost/Users/jse26711/Desktop/Probe/Quals_Presentation_2010/CompositeMapDemo-July4_2008.avi" TargetMode="External"/><Relationship Id="rId2" Type="http://schemas.openxmlformats.org/officeDocument/2006/relationships/video" Target="file://localhost/Users/jse26711/Desktop/Probe/Quals_Presentation_2010/CompositeMapDemo-July4_2008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Mapping with Proprioceptive Spatial Awareness in Confined and Sensor-Challenged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Jacob Everist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46A-18A8-FB41-B8CE-73D6D4693986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Mapping underground mines [Thrun04]</a:t>
            </a:r>
          </a:p>
          <a:p>
            <a:r>
              <a:rPr lang="en-US" dirty="0" smtClean="0"/>
              <a:t>Pipe inspection [Fukuda89]</a:t>
            </a:r>
          </a:p>
          <a:p>
            <a:r>
              <a:rPr lang="en-US" dirty="0" smtClean="0"/>
              <a:t>Flooded subterranean caves [Gary08]</a:t>
            </a:r>
          </a:p>
          <a:p>
            <a:r>
              <a:rPr lang="en-US" dirty="0" smtClean="0"/>
              <a:t>Robot sub under sea ice [Kunz et al 08]</a:t>
            </a:r>
          </a:p>
          <a:p>
            <a:r>
              <a:rPr lang="en-US" dirty="0" smtClean="0"/>
              <a:t>Geometric contact detection [Kaneko94], [</a:t>
            </a:r>
            <a:r>
              <a:rPr lang="en-US" dirty="0" err="1" smtClean="0"/>
              <a:t>Grupen,Huber</a:t>
            </a:r>
            <a:r>
              <a:rPr lang="en-US" dirty="0" smtClean="0"/>
              <a:t> 93], [Haidacher02], [Mimura94]</a:t>
            </a:r>
          </a:p>
          <a:p>
            <a:r>
              <a:rPr lang="en-US" dirty="0" smtClean="0"/>
              <a:t>Probing the boundary in an oil well [Mazzini11]</a:t>
            </a:r>
          </a:p>
          <a:p>
            <a:r>
              <a:rPr lang="en-US" dirty="0"/>
              <a:t>Initial work sensing void space [Everist09]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7E83-D302-024E-8E8D-3D64EE10CFE0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3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Motion Estimation Error</a:t>
            </a:r>
            <a:endParaRPr lang="en-US" dirty="0"/>
          </a:p>
        </p:txBody>
      </p:sp>
      <p:pic>
        <p:nvPicPr>
          <p:cNvPr id="4" name="robot1_mapMaking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981" y="956918"/>
            <a:ext cx="7868108" cy="590108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743E-7464-EF49-9886-5E78B8E01B03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Caused by reference points in motion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CAA34-D3A0-D449-9F22-67AE4316669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Caused by reference points in motion</a:t>
            </a:r>
          </a:p>
          <a:p>
            <a:endParaRPr lang="en-US" dirty="0" smtClean="0"/>
          </a:p>
          <a:p>
            <a:r>
              <a:rPr lang="en-US" dirty="0" smtClean="0"/>
              <a:t>Good anchoring is key to good motion estimation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AA70-EA99-E74D-B06B-9DEFAB34217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 detour on anchoring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6C34-6887-3640-B374-8BB0EBD77AA2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88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 Failure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Floating references (solved)</a:t>
            </a:r>
          </a:p>
          <a:p>
            <a:pPr lvl="1"/>
            <a:r>
              <a:rPr lang="en-US" dirty="0" smtClean="0"/>
              <a:t>Locally stable but not anchored</a:t>
            </a:r>
          </a:p>
          <a:p>
            <a:r>
              <a:rPr lang="en-US" dirty="0" smtClean="0"/>
              <a:t>Weak contact (minimized impact)</a:t>
            </a:r>
          </a:p>
          <a:p>
            <a:pPr lvl="1"/>
            <a:r>
              <a:rPr lang="en-US" dirty="0" smtClean="0"/>
              <a:t>Not strong anchor</a:t>
            </a:r>
          </a:p>
          <a:p>
            <a:r>
              <a:rPr lang="en-US" dirty="0" smtClean="0"/>
              <a:t>Buckling (solved)</a:t>
            </a:r>
          </a:p>
          <a:p>
            <a:pPr lvl="1"/>
            <a:r>
              <a:rPr lang="en-US" dirty="0" smtClean="0"/>
              <a:t>Joint gives out under high torque</a:t>
            </a:r>
          </a:p>
          <a:p>
            <a:r>
              <a:rPr lang="en-US" dirty="0" smtClean="0"/>
              <a:t>Impulse force (minimized impact)</a:t>
            </a:r>
          </a:p>
          <a:p>
            <a:pPr lvl="1"/>
            <a:r>
              <a:rPr lang="en-US" dirty="0" smtClean="0"/>
              <a:t>Sudden injection of force causes wobbling before restoring to original position</a:t>
            </a:r>
          </a:p>
          <a:p>
            <a:r>
              <a:rPr lang="en-US" dirty="0" smtClean="0"/>
              <a:t>Whole body slip (open)</a:t>
            </a:r>
          </a:p>
          <a:p>
            <a:pPr lvl="1"/>
            <a:r>
              <a:rPr lang="en-US" dirty="0" smtClean="0"/>
              <a:t>Undetectable movement of whole body… no joints move</a:t>
            </a:r>
          </a:p>
          <a:p>
            <a:pPr lvl="1"/>
            <a:r>
              <a:rPr lang="en-US" dirty="0" smtClean="0"/>
              <a:t>Need accelerometer</a:t>
            </a:r>
          </a:p>
          <a:p>
            <a:r>
              <a:rPr lang="en-US" dirty="0" smtClean="0"/>
              <a:t>Meta-stable anchoring (open)</a:t>
            </a:r>
          </a:p>
          <a:p>
            <a:pPr lvl="1"/>
            <a:r>
              <a:rPr lang="en-US" dirty="0" smtClean="0"/>
              <a:t>Strong in one direction but comes lose in other (funnel anchor)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5CFA4-229F-DC48-BFA2-4F2D6405A8BA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9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79F2-8B2D-8A42-97BC-7F869399BF34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5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39379-C914-114B-8E54-BE191F23F6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 lvl="1"/>
            <a:r>
              <a:rPr lang="en-US" dirty="0" smtClean="0"/>
              <a:t>Joint resistance indicates contact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66DE-6D8C-6A4D-9BEA-9CAC4AA1477D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 lvl="1"/>
            <a:r>
              <a:rPr lang="en-US" dirty="0" smtClean="0"/>
              <a:t>Joint resistance indicates contact</a:t>
            </a:r>
          </a:p>
          <a:p>
            <a:pPr lvl="1"/>
            <a:r>
              <a:rPr lang="en-US" dirty="0" smtClean="0"/>
              <a:t>Find snug fit but not overly stressed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2131-F8CD-3940-97F7-C7982F189F6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0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 lvl="1"/>
            <a:r>
              <a:rPr lang="en-US" dirty="0" smtClean="0"/>
              <a:t>Joint resistance indicates contact</a:t>
            </a:r>
          </a:p>
          <a:p>
            <a:pPr lvl="1"/>
            <a:r>
              <a:rPr lang="en-US" dirty="0" smtClean="0"/>
              <a:t>Find snug fit but not overly stressed</a:t>
            </a:r>
          </a:p>
          <a:p>
            <a:pPr lvl="1"/>
            <a:r>
              <a:rPr lang="en-US" dirty="0" smtClean="0"/>
              <a:t>Perform jerk test to see if secure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DB0B-2813-6F44-A269-0F7BA6C42DA5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1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(overview)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SLAM</a:t>
            </a:r>
          </a:p>
          <a:p>
            <a:r>
              <a:rPr lang="en-US" dirty="0" smtClean="0"/>
              <a:t>Underground Mapping</a:t>
            </a:r>
          </a:p>
          <a:p>
            <a:r>
              <a:rPr lang="en-US" dirty="0" smtClean="0"/>
              <a:t>Pipe Inspection</a:t>
            </a:r>
          </a:p>
          <a:p>
            <a:r>
              <a:rPr lang="en-US" dirty="0" smtClean="0"/>
              <a:t>Tactile Sensing</a:t>
            </a:r>
          </a:p>
          <a:p>
            <a:r>
              <a:rPr lang="en-US" dirty="0" smtClean="0"/>
              <a:t>Geometric Probing</a:t>
            </a:r>
          </a:p>
          <a:p>
            <a:r>
              <a:rPr lang="en-US" dirty="0" smtClean="0"/>
              <a:t>Contact Detection</a:t>
            </a:r>
          </a:p>
          <a:p>
            <a:r>
              <a:rPr lang="en-US" dirty="0" smtClean="0"/>
              <a:t>Snake Robots</a:t>
            </a:r>
          </a:p>
          <a:p>
            <a:r>
              <a:rPr lang="en-US" dirty="0" smtClean="0"/>
              <a:t>Pigging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47612-9D81-404E-B14D-8DB8E5EC8C2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0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Anchoring process</a:t>
            </a:r>
          </a:p>
          <a:p>
            <a:pPr lvl="1"/>
            <a:r>
              <a:rPr lang="en-US" dirty="0" smtClean="0"/>
              <a:t>Search for amplitude</a:t>
            </a:r>
          </a:p>
          <a:p>
            <a:pPr lvl="1"/>
            <a:r>
              <a:rPr lang="en-US" dirty="0" smtClean="0"/>
              <a:t>Joint resistance indicates contact</a:t>
            </a:r>
          </a:p>
          <a:p>
            <a:pPr lvl="1"/>
            <a:r>
              <a:rPr lang="en-US" dirty="0" smtClean="0"/>
              <a:t>Find snug fit but not overly stressed</a:t>
            </a:r>
          </a:p>
          <a:p>
            <a:pPr lvl="1"/>
            <a:r>
              <a:rPr lang="en-US" dirty="0" smtClean="0"/>
              <a:t>Perform jerk test to see if secure</a:t>
            </a:r>
          </a:p>
          <a:p>
            <a:pPr lvl="1"/>
            <a:r>
              <a:rPr lang="en-US" dirty="0" smtClean="0"/>
              <a:t>If not secure, start over with more segments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80172-258A-8241-B090-DCF84011F18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3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4300"/>
            <a:ext cx="8229600" cy="1143000"/>
          </a:xfrm>
        </p:spPr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pic>
        <p:nvPicPr>
          <p:cNvPr id="7" name="anchoring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D717-9242-2E4E-A180-80FF442E0775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1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Anchoring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on variable width (within limits)</a:t>
            </a:r>
          </a:p>
          <a:p>
            <a:r>
              <a:rPr lang="en-US" dirty="0" smtClean="0"/>
              <a:t>Works on smooth </a:t>
            </a:r>
            <a:r>
              <a:rPr lang="en-US" dirty="0" err="1" smtClean="0"/>
              <a:t>vs</a:t>
            </a:r>
            <a:r>
              <a:rPr lang="en-US" dirty="0" smtClean="0"/>
              <a:t> irregular surface</a:t>
            </a:r>
          </a:p>
          <a:p>
            <a:r>
              <a:rPr lang="en-US" dirty="0" smtClean="0"/>
              <a:t>Works on 2-way, 3-way, 4-way junctions</a:t>
            </a:r>
          </a:p>
          <a:p>
            <a:r>
              <a:rPr lang="en-US" dirty="0" smtClean="0"/>
              <a:t>When failure occurs, the 2</a:t>
            </a:r>
            <a:r>
              <a:rPr lang="en-US" baseline="30000" dirty="0" smtClean="0"/>
              <a:t>nd</a:t>
            </a:r>
            <a:r>
              <a:rPr lang="en-US" dirty="0" smtClean="0"/>
              <a:t> or 3</a:t>
            </a:r>
            <a:r>
              <a:rPr lang="en-US" baseline="30000" dirty="0" smtClean="0"/>
              <a:t>rd</a:t>
            </a:r>
            <a:r>
              <a:rPr lang="en-US" dirty="0" smtClean="0"/>
              <a:t> retry will succeed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EA27D-C753-C04F-AF6F-03C4C0BF0CF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</a:t>
            </a:r>
            <a:r>
              <a:rPr lang="en-US" dirty="0"/>
              <a:t>+ GPAC Frame</a:t>
            </a:r>
          </a:p>
          <a:p>
            <a:r>
              <a:rPr lang="en-US" dirty="0" smtClean="0"/>
              <a:t>Self</a:t>
            </a:r>
            <a:r>
              <a:rPr lang="en-US" dirty="0"/>
              <a:t>-Posture + Body Frame</a:t>
            </a:r>
          </a:p>
          <a:p>
            <a:r>
              <a:rPr lang="en-US" dirty="0" smtClean="0"/>
              <a:t>Pose </a:t>
            </a:r>
            <a:r>
              <a:rPr lang="en-US" dirty="0"/>
              <a:t>Step + GPAC Frame (discussed later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Shoot </a:t>
            </a:r>
            <a:r>
              <a:rPr lang="en-US" dirty="0"/>
              <a:t>Step (discussed later)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76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131089"/>
              </p:ext>
            </p:extLst>
          </p:nvPr>
        </p:nvGraphicFramePr>
        <p:xfrm>
          <a:off x="2352103" y="4975824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8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103" y="4975824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61019"/>
              </p:ext>
            </p:extLst>
          </p:nvPr>
        </p:nvGraphicFramePr>
        <p:xfrm>
          <a:off x="3830823" y="390190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90190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62346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0" name="Equation" r:id="rId7" imgW="1676400" imgH="215900" progId="Equation.3">
                  <p:embed/>
                </p:oleObj>
              </mc:Choice>
              <mc:Fallback>
                <p:oleObj name="Equation" r:id="rId7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985964"/>
              </p:ext>
            </p:extLst>
          </p:nvPr>
        </p:nvGraphicFramePr>
        <p:xfrm>
          <a:off x="4311751" y="3356223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" name="Equation" r:id="rId9" imgW="1460500" imgH="241300" progId="Equation.3">
                  <p:embed/>
                </p:oleObj>
              </mc:Choice>
              <mc:Fallback>
                <p:oleObj name="Equation" r:id="rId9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1751" y="3356223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288089"/>
              </p:ext>
            </p:extLst>
          </p:nvPr>
        </p:nvGraphicFramePr>
        <p:xfrm>
          <a:off x="2913163" y="2692051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" name="Equation" r:id="rId11" imgW="1485900" imgH="304800" progId="Equation.3">
                  <p:embed/>
                </p:oleObj>
              </mc:Choice>
              <mc:Fallback>
                <p:oleObj name="Equation" r:id="rId11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3163" y="2692051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1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Pose is the position and orientation of a posture image in the posture frame</a:t>
            </a:r>
          </a:p>
          <a:p>
            <a:r>
              <a:rPr lang="en-US" dirty="0" smtClean="0"/>
              <a:t>Need ways to generate </a:t>
            </a:r>
          </a:p>
          <a:p>
            <a:r>
              <a:rPr lang="en-US" dirty="0" smtClean="0"/>
              <a:t>Initial condition:</a:t>
            </a:r>
          </a:p>
          <a:p>
            <a:pPr lvl="1"/>
            <a:r>
              <a:rPr lang="en-US" dirty="0" smtClean="0"/>
              <a:t>Set </a:t>
            </a:r>
          </a:p>
          <a:p>
            <a:pPr lvl="1"/>
            <a:r>
              <a:rPr lang="en-US" dirty="0" smtClean="0"/>
              <a:t>or ground truth pose.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October 28,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782983"/>
              </p:ext>
            </p:extLst>
          </p:nvPr>
        </p:nvGraphicFramePr>
        <p:xfrm>
          <a:off x="4770521" y="2816225"/>
          <a:ext cx="4302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4" name="Equation" r:id="rId3" imgW="228600" imgH="215900" progId="Equation.3">
                  <p:embed/>
                </p:oleObj>
              </mc:Choice>
              <mc:Fallback>
                <p:oleObj name="Equation" r:id="rId3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0521" y="2816225"/>
                        <a:ext cx="430213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322387"/>
              </p:ext>
            </p:extLst>
          </p:nvPr>
        </p:nvGraphicFramePr>
        <p:xfrm>
          <a:off x="1862137" y="3930650"/>
          <a:ext cx="145732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" name="Equation" r:id="rId5" imgW="774700" imgH="203200" progId="Equation.3">
                  <p:embed/>
                </p:oleObj>
              </mc:Choice>
              <mc:Fallback>
                <p:oleObj name="Equation" r:id="rId5" imgW="77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2137" y="3930650"/>
                        <a:ext cx="1457325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92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/>
              <a:t>Overlap Inter-Pose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with X_1 given</a:t>
            </a:r>
          </a:p>
          <a:p>
            <a:r>
              <a:rPr lang="en-US" dirty="0" smtClean="0"/>
              <a:t>Sense posture images </a:t>
            </a:r>
          </a:p>
          <a:p>
            <a:r>
              <a:rPr lang="en-US" dirty="0" smtClean="0"/>
              <a:t>Action: ‘f’</a:t>
            </a:r>
          </a:p>
          <a:p>
            <a:r>
              <a:rPr lang="en-US" dirty="0" smtClean="0"/>
              <a:t>Experience: I_1, I_2, f, I_3, I4</a:t>
            </a:r>
          </a:p>
          <a:p>
            <a:r>
              <a:rPr lang="en-US" dirty="0" smtClean="0"/>
              <a:t>Solve for X_2, X_3, X_4</a:t>
            </a:r>
          </a:p>
          <a:p>
            <a:r>
              <a:rPr lang="en-US" dirty="0" smtClean="0"/>
              <a:t>X_2 = overlap(X_1, I_1, I_2, d=0)</a:t>
            </a:r>
          </a:p>
          <a:p>
            <a:r>
              <a:rPr lang="en-US" dirty="0" smtClean="0"/>
              <a:t>X_3 = overlap(X_1, I_1, I_3, d=+k)</a:t>
            </a:r>
          </a:p>
          <a:p>
            <a:r>
              <a:rPr lang="en-US" dirty="0" smtClean="0"/>
              <a:t>X_4 </a:t>
            </a:r>
            <a:r>
              <a:rPr lang="en-US" dirty="0"/>
              <a:t>= overlap(</a:t>
            </a:r>
            <a:r>
              <a:rPr lang="en-US" dirty="0" smtClean="0"/>
              <a:t>X_3, I_3, I_4, </a:t>
            </a:r>
            <a:r>
              <a:rPr lang="en-US" dirty="0"/>
              <a:t>d=0)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October 28,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991035"/>
              </p:ext>
            </p:extLst>
          </p:nvPr>
        </p:nvGraphicFramePr>
        <p:xfrm>
          <a:off x="4800600" y="2335213"/>
          <a:ext cx="1219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Equation" r:id="rId3" imgW="647700" imgH="215900" progId="Equation.3">
                  <p:embed/>
                </p:oleObj>
              </mc:Choice>
              <mc:Fallback>
                <p:oleObj name="Equation" r:id="rId3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0600" y="2335213"/>
                        <a:ext cx="1219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77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map example (graphic)</a:t>
            </a:r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only uses last to constrain next</a:t>
            </a:r>
          </a:p>
          <a:p>
            <a:pPr lvl="1"/>
            <a:r>
              <a:rPr lang="en-US" dirty="0" smtClean="0"/>
              <a:t>does not use all history</a:t>
            </a:r>
          </a:p>
          <a:p>
            <a:pPr lvl="1"/>
            <a:r>
              <a:rPr lang="en-US" dirty="0" smtClean="0"/>
              <a:t>breaks when backtracking</a:t>
            </a:r>
          </a:p>
          <a:p>
            <a:pPr lvl="1"/>
            <a:r>
              <a:rPr lang="en-US" dirty="0" smtClean="0"/>
              <a:t>show example of breaking (graphic)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October 28,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9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Try using </a:t>
            </a:r>
            <a:r>
              <a:rPr lang="en-US" dirty="0" err="1" smtClean="0"/>
              <a:t>GraphSLAM</a:t>
            </a:r>
            <a:r>
              <a:rPr lang="en-US" dirty="0" smtClean="0"/>
              <a:t> technique with poses</a:t>
            </a:r>
          </a:p>
          <a:p>
            <a:r>
              <a:rPr lang="en-US" dirty="0" smtClean="0"/>
              <a:t>Use overlap step to create constraints between poses</a:t>
            </a:r>
          </a:p>
          <a:p>
            <a:r>
              <a:rPr lang="en-US" dirty="0" smtClean="0"/>
              <a:t>Problem:  </a:t>
            </a:r>
          </a:p>
          <a:p>
            <a:pPr lvl="1"/>
            <a:r>
              <a:rPr lang="en-US" dirty="0" smtClean="0"/>
              <a:t>depends on common feature landmarks viewable from different poses to create feature constraints</a:t>
            </a:r>
          </a:p>
          <a:p>
            <a:pPr lvl="2"/>
            <a:r>
              <a:rPr lang="en-US" dirty="0" smtClean="0"/>
              <a:t>We have</a:t>
            </a:r>
            <a:r>
              <a:rPr lang="en-US" b="1" dirty="0" smtClean="0"/>
              <a:t> NO </a:t>
            </a:r>
            <a:r>
              <a:rPr lang="en-US" dirty="0" smtClean="0"/>
              <a:t>features that act as point landmarks</a:t>
            </a:r>
          </a:p>
          <a:p>
            <a:pPr lvl="1"/>
            <a:r>
              <a:rPr lang="en-US" dirty="0" smtClean="0"/>
              <a:t>Our overlap constraints do not follow normal distribution</a:t>
            </a:r>
          </a:p>
          <a:p>
            <a:pPr lvl="2"/>
            <a:r>
              <a:rPr lang="en-US" dirty="0" smtClean="0"/>
              <a:t>Do not fit in standard </a:t>
            </a:r>
            <a:r>
              <a:rPr lang="en-US" dirty="0" err="1" smtClean="0"/>
              <a:t>GraphSLAM</a:t>
            </a:r>
            <a:r>
              <a:rPr lang="en-US" dirty="0" smtClean="0"/>
              <a:t> formulation</a:t>
            </a:r>
          </a:p>
          <a:p>
            <a:pPr lvl="1"/>
            <a:r>
              <a:rPr lang="en-US" dirty="0" smtClean="0"/>
              <a:t>How do we connect/constrain new poses to old poses without landmarks?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October 28,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0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Stable Poses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10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7F6D-98C7-1E40-875E-B736B7464130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3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SLAM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Cheeseman</a:t>
            </a:r>
            <a:r>
              <a:rPr lang="en-US" dirty="0" smtClean="0"/>
              <a:t> 1986) 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Durrant</a:t>
            </a:r>
            <a:r>
              <a:rPr lang="en-US" dirty="0" smtClean="0"/>
              <a:t>-Whyte 1991)</a:t>
            </a:r>
          </a:p>
          <a:p>
            <a:r>
              <a:rPr lang="en-US" dirty="0" smtClean="0"/>
              <a:t>Underground Mapping</a:t>
            </a:r>
          </a:p>
          <a:p>
            <a:pPr lvl="1"/>
            <a:r>
              <a:rPr lang="en-US" dirty="0" smtClean="0"/>
              <a:t>Mines (</a:t>
            </a:r>
            <a:r>
              <a:rPr lang="en-US" dirty="0" err="1" smtClean="0"/>
              <a:t>Thrun</a:t>
            </a:r>
            <a:r>
              <a:rPr lang="en-US" dirty="0" smtClean="0"/>
              <a:t> 2003)</a:t>
            </a:r>
          </a:p>
          <a:p>
            <a:pPr lvl="1"/>
            <a:r>
              <a:rPr lang="en-US" dirty="0" smtClean="0"/>
              <a:t>Sink holes (Gary 2008) </a:t>
            </a:r>
          </a:p>
          <a:p>
            <a:pPr lvl="1"/>
            <a:r>
              <a:rPr lang="en-US" dirty="0" smtClean="0"/>
              <a:t>Ice lakes (Stone Aerospace 2010)</a:t>
            </a:r>
          </a:p>
          <a:p>
            <a:r>
              <a:rPr lang="en-US" dirty="0" smtClean="0"/>
              <a:t>Pipe Inspection</a:t>
            </a:r>
          </a:p>
          <a:p>
            <a:pPr lvl="1"/>
            <a:r>
              <a:rPr lang="en-US" dirty="0" smtClean="0"/>
              <a:t>Wheels, treads, walkers, snakes</a:t>
            </a:r>
          </a:p>
          <a:p>
            <a:pPr lvl="2"/>
            <a:r>
              <a:rPr lang="en-US" dirty="0" smtClean="0"/>
              <a:t>(Fukuda 1989)</a:t>
            </a:r>
          </a:p>
          <a:p>
            <a:pPr lvl="2"/>
            <a:r>
              <a:rPr lang="en-US" dirty="0" smtClean="0"/>
              <a:t>(Kawaguchi 1995) 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Suzumori</a:t>
            </a:r>
            <a:r>
              <a:rPr lang="en-US" dirty="0" smtClean="0"/>
              <a:t> 1999)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Wakimoto</a:t>
            </a:r>
            <a:r>
              <a:rPr lang="en-US" dirty="0" smtClean="0"/>
              <a:t> 2003)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C9-E30B-6149-B8B1-DFD82184D64A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Root References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099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8ADAE-21BA-E44D-B524-62EEC9DF759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8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Pose Nodes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099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CEF9-750C-B741-855A-5E914A8C976D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7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Pose Graph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099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7F5F4-9479-5F4E-92DF-FED80702BED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6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make use of complete history of poses, we take the union of all the spatial images I_1:t situated in space at X_1:t</a:t>
            </a:r>
          </a:p>
          <a:p>
            <a:r>
              <a:rPr lang="en-US" dirty="0" smtClean="0"/>
              <a:t>Compute medial axis of the union and gives us a curve that describes the shape of the environment</a:t>
            </a:r>
          </a:p>
          <a:p>
            <a:r>
              <a:rPr lang="en-US" dirty="0" smtClean="0"/>
              <a:t>We define this curve to be called a “shoot”</a:t>
            </a:r>
          </a:p>
          <a:p>
            <a:r>
              <a:rPr lang="en-US" dirty="0" smtClean="0"/>
              <a:t>Now we can perform localization of a new pose on the existing map</a:t>
            </a:r>
          </a:p>
          <a:p>
            <a:r>
              <a:rPr lang="en-US" dirty="0" smtClean="0"/>
              <a:t>We can create constraints without mutually observable point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Motion estimation by overlap inter-pose step</a:t>
            </a:r>
          </a:p>
          <a:p>
            <a:r>
              <a:rPr lang="en-US" dirty="0" smtClean="0"/>
              <a:t>Given the estimated pose, perform ICP between new pose’s spatial curve and map’s shoot curve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October 28,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we can perform backtracking</a:t>
            </a:r>
          </a:p>
          <a:p>
            <a:r>
              <a:rPr lang="en-US" dirty="0" smtClean="0"/>
              <a:t>Featureless lengths of pipe vary in length accuracy</a:t>
            </a:r>
          </a:p>
          <a:p>
            <a:r>
              <a:rPr lang="en-US" dirty="0" smtClean="0"/>
              <a:t>Bends and angles are well-formed</a:t>
            </a:r>
          </a:p>
          <a:p>
            <a:r>
              <a:rPr lang="en-US" dirty="0" smtClean="0"/>
              <a:t>Results chart with single-path examples and backtracking (chart)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October 28,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0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in the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Estimated Pose</a:t>
            </a:r>
          </a:p>
          <a:p>
            <a:pPr lvl="1"/>
            <a:r>
              <a:rPr lang="en-US" dirty="0" smtClean="0"/>
              <a:t>(X, Y, A)</a:t>
            </a:r>
          </a:p>
          <a:p>
            <a:r>
              <a:rPr lang="en-US" dirty="0" smtClean="0"/>
              <a:t>Local Map</a:t>
            </a:r>
            <a:endParaRPr lang="en-US" dirty="0"/>
          </a:p>
        </p:txBody>
      </p:sp>
      <p:pic>
        <p:nvPicPr>
          <p:cNvPr id="5" name="Picture 4" descr="localMa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35" y="3527777"/>
            <a:ext cx="5128565" cy="253045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E05D-846D-5041-86D2-E79EDA9FCDF4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4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Render pose graph</a:t>
            </a:r>
          </a:p>
          <a:p>
            <a:pPr lvl="1"/>
            <a:r>
              <a:rPr lang="en-US" dirty="0" smtClean="0"/>
              <a:t>Plot local maps to estimated poses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40D2-2E4A-C44C-8934-93A952209C53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mpositeY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7106861" cy="689365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D4EA-1581-EF49-9E59-6231EE7BB602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5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shoot curve breaks down when we have a junction since there are many possible configurations for the pose to localize to</a:t>
            </a:r>
          </a:p>
          <a:p>
            <a:r>
              <a:rPr lang="en-US" dirty="0" smtClean="0"/>
              <a:t>Overlap is undefined for a spatial curve that is not contained or extending the shoot</a:t>
            </a:r>
          </a:p>
          <a:p>
            <a:r>
              <a:rPr lang="en-US" dirty="0" smtClean="0"/>
              <a:t>A spatial curve that does not have these properties is diverging</a:t>
            </a:r>
          </a:p>
          <a:p>
            <a:r>
              <a:rPr lang="en-US" dirty="0" smtClean="0"/>
              <a:t>Overlap ICP leads to local minima</a:t>
            </a:r>
            <a:endParaRPr lang="en-US" dirty="0" smtClean="0"/>
          </a:p>
          <a:p>
            <a:r>
              <a:rPr lang="en-US" dirty="0" smtClean="0"/>
              <a:t>Define:</a:t>
            </a:r>
          </a:p>
          <a:p>
            <a:pPr lvl="1"/>
            <a:r>
              <a:rPr lang="en-US" dirty="0" smtClean="0"/>
              <a:t>Contained:  spatial curve is contained by shoot curve</a:t>
            </a:r>
          </a:p>
          <a:p>
            <a:pPr lvl="1"/>
            <a:r>
              <a:rPr lang="en-US" dirty="0" smtClean="0"/>
              <a:t>Extension:  spatial curve extends from the terminal</a:t>
            </a:r>
          </a:p>
          <a:p>
            <a:pPr lvl="1"/>
            <a:r>
              <a:rPr lang="en-US" dirty="0" smtClean="0"/>
              <a:t>Divergence: spatial curve bends away from shoot curve</a:t>
            </a:r>
          </a:p>
          <a:p>
            <a:pPr lvl="1"/>
            <a:r>
              <a:rPr lang="en-US" dirty="0" smtClean="0"/>
              <a:t>(graphics)</a:t>
            </a:r>
          </a:p>
          <a:p>
            <a:r>
              <a:rPr lang="en-US" dirty="0" smtClean="0"/>
              <a:t>Alternately, we could localize the spatial curve onto the full skeleton from the union of spatial images in a </a:t>
            </a:r>
            <a:r>
              <a:rPr lang="en-US" dirty="0" err="1" smtClean="0"/>
              <a:t>junctioned</a:t>
            </a:r>
            <a:r>
              <a:rPr lang="en-US" dirty="0" smtClean="0"/>
              <a:t> environment</a:t>
            </a:r>
          </a:p>
          <a:p>
            <a:pPr lvl="1"/>
            <a:r>
              <a:rPr lang="en-US" dirty="0" smtClean="0"/>
              <a:t>However the ICP on the skeleton leads to many local minima depending on the initial condition</a:t>
            </a:r>
          </a:p>
          <a:p>
            <a:r>
              <a:rPr lang="en-US" dirty="0" smtClean="0"/>
              <a:t>Such </a:t>
            </a:r>
            <a:r>
              <a:rPr lang="en-US" dirty="0" err="1" smtClean="0"/>
              <a:t>junctioned</a:t>
            </a:r>
            <a:r>
              <a:rPr lang="en-US" dirty="0" smtClean="0"/>
              <a:t> environments include 3-arm or 4-arm junctions such Y, T, and cross junctions</a:t>
            </a:r>
          </a:p>
          <a:p>
            <a:r>
              <a:rPr lang="en-US" dirty="0" smtClean="0"/>
              <a:t>Junctions are not directly observable from spatial images.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F7DA-2FB7-D041-9DF6-3E25AE25E99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3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Tactile Sensing</a:t>
            </a:r>
          </a:p>
          <a:p>
            <a:pPr lvl="1"/>
            <a:r>
              <a:rPr lang="en-US" dirty="0" smtClean="0"/>
              <a:t>Whiskers (Russell 1992)</a:t>
            </a:r>
          </a:p>
          <a:p>
            <a:pPr lvl="1"/>
            <a:r>
              <a:rPr lang="en-US" dirty="0" smtClean="0"/>
              <a:t>Bump sensors </a:t>
            </a:r>
          </a:p>
          <a:p>
            <a:pPr lvl="1"/>
            <a:r>
              <a:rPr lang="en-US" dirty="0" smtClean="0"/>
              <a:t>Tactile surfaces (Liu 2003)</a:t>
            </a:r>
          </a:p>
          <a:p>
            <a:pPr lvl="1"/>
            <a:r>
              <a:rPr lang="en-US" dirty="0" smtClean="0"/>
              <a:t>Shape classification (Erdmann 2001)</a:t>
            </a:r>
          </a:p>
          <a:p>
            <a:r>
              <a:rPr lang="en-US" dirty="0" smtClean="0"/>
              <a:t>Geometric Probing</a:t>
            </a:r>
          </a:p>
          <a:p>
            <a:pPr lvl="1"/>
            <a:r>
              <a:rPr lang="en-US" dirty="0" smtClean="0"/>
              <a:t>Polygon reconstruction (</a:t>
            </a:r>
            <a:r>
              <a:rPr lang="en-US" dirty="0" err="1" smtClean="0"/>
              <a:t>Skiena</a:t>
            </a:r>
            <a:r>
              <a:rPr lang="en-US" dirty="0" smtClean="0"/>
              <a:t> 1988)</a:t>
            </a:r>
          </a:p>
          <a:p>
            <a:r>
              <a:rPr lang="en-US" dirty="0" smtClean="0"/>
              <a:t>Contact Detection</a:t>
            </a:r>
          </a:p>
          <a:p>
            <a:pPr lvl="1"/>
            <a:r>
              <a:rPr lang="en-US" dirty="0" smtClean="0"/>
              <a:t>2D (</a:t>
            </a:r>
            <a:r>
              <a:rPr lang="en-US" dirty="0" err="1" smtClean="0"/>
              <a:t>Grupen</a:t>
            </a:r>
            <a:r>
              <a:rPr lang="en-US" dirty="0" smtClean="0"/>
              <a:t> 1994)</a:t>
            </a:r>
          </a:p>
          <a:p>
            <a:pPr lvl="1"/>
            <a:r>
              <a:rPr lang="en-US" dirty="0" smtClean="0"/>
              <a:t>3D (Kaneko 1995)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7357-9219-584A-AE1A-6237DC47903D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1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event of a divergenc</a:t>
            </a:r>
            <a:r>
              <a:rPr lang="en-US" dirty="0" smtClean="0"/>
              <a:t>e, the map representation must be extended</a:t>
            </a:r>
          </a:p>
          <a:p>
            <a:r>
              <a:rPr lang="en-US" dirty="0" smtClean="0"/>
              <a:t>A new shoot is created that diverges from the original shoot whose origin is the point of divergence.  The branch point</a:t>
            </a:r>
          </a:p>
          <a:p>
            <a:r>
              <a:rPr lang="en-US" dirty="0" smtClean="0"/>
              <a:t>Thus the term “shoot” is like the branches of a plant.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F7DA-2FB7-D041-9DF6-3E25AE25E998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82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the event of a pose that straddles both shoots, we localize to a curve that is a splice of the two shoots</a:t>
            </a:r>
          </a:p>
          <a:p>
            <a:r>
              <a:rPr lang="en-US" dirty="0" smtClean="0"/>
              <a:t>Define shoot as</a:t>
            </a:r>
          </a:p>
          <a:p>
            <a:pPr lvl="1"/>
            <a:r>
              <a:rPr lang="en-US" dirty="0" smtClean="0"/>
              <a:t>a set of poses</a:t>
            </a:r>
          </a:p>
          <a:p>
            <a:pPr lvl="1"/>
            <a:r>
              <a:rPr lang="en-US" dirty="0" smtClean="0"/>
              <a:t>an originating shoot ID</a:t>
            </a:r>
          </a:p>
          <a:p>
            <a:pPr lvl="1"/>
            <a:r>
              <a:rPr lang="en-US" dirty="0" smtClean="0"/>
              <a:t>a shoot frame origin</a:t>
            </a:r>
          </a:p>
          <a:p>
            <a:pPr lvl="1"/>
            <a:r>
              <a:rPr lang="en-US" dirty="0" smtClean="0"/>
              <a:t>transform from parent frame to child frame</a:t>
            </a:r>
          </a:p>
          <a:p>
            <a:r>
              <a:rPr lang="en-US" dirty="0" smtClean="0"/>
              <a:t>Shoot curve is dynamically generated from</a:t>
            </a:r>
          </a:p>
          <a:p>
            <a:pPr lvl="1"/>
            <a:r>
              <a:rPr lang="en-US" dirty="0" smtClean="0"/>
              <a:t>the union of the set spatial images</a:t>
            </a:r>
          </a:p>
          <a:p>
            <a:pPr lvl="1"/>
            <a:r>
              <a:rPr lang="en-US" dirty="0" smtClean="0"/>
              <a:t>compute the medial axis skeleton</a:t>
            </a:r>
          </a:p>
          <a:p>
            <a:pPr lvl="1"/>
            <a:r>
              <a:rPr lang="en-US" dirty="0" smtClean="0"/>
              <a:t>trim at the branch point</a:t>
            </a:r>
          </a:p>
          <a:p>
            <a:pPr lvl="1"/>
            <a:r>
              <a:rPr lang="en-US" dirty="0" smtClean="0"/>
              <a:t>find the longest path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336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Rules:</a:t>
            </a:r>
          </a:p>
          <a:p>
            <a:pPr lvl="1"/>
            <a:r>
              <a:rPr lang="en-US" dirty="0" smtClean="0"/>
              <a:t>All shoots have parent-child relationships</a:t>
            </a:r>
          </a:p>
          <a:p>
            <a:pPr lvl="1"/>
            <a:r>
              <a:rPr lang="en-US" dirty="0" smtClean="0"/>
              <a:t>If pose overlaps multiple shoots, membership is to the junior shoot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have multiple membership between siblings</a:t>
            </a:r>
          </a:p>
          <a:p>
            <a:pPr lvl="1"/>
            <a:r>
              <a:rPr lang="en-US" dirty="0" smtClean="0"/>
              <a:t>Shoot curve and branch points dynamically generated from</a:t>
            </a:r>
          </a:p>
          <a:p>
            <a:pPr lvl="2"/>
            <a:r>
              <a:rPr lang="en-US" dirty="0" smtClean="0"/>
              <a:t>set of spatial images</a:t>
            </a:r>
          </a:p>
          <a:p>
            <a:pPr lvl="2"/>
            <a:r>
              <a:rPr lang="en-US" dirty="0" smtClean="0"/>
              <a:t>shoot membership</a:t>
            </a:r>
          </a:p>
          <a:p>
            <a:pPr lvl="2"/>
            <a:r>
              <a:rPr lang="en-US" dirty="0" smtClean="0"/>
              <a:t>estimated poses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85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 process has 5 major stages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Locomotion step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Proprioceptive sensing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to shoots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Localize</a:t>
            </a:r>
          </a:p>
          <a:p>
            <a:r>
              <a:rPr lang="en-US" dirty="0" smtClean="0"/>
              <a:t>Locomotion and sensing still remain the same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619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Motion estimation is augmented to include all splices of shoots for displacement.</a:t>
            </a:r>
          </a:p>
          <a:p>
            <a:r>
              <a:rPr lang="en-US" dirty="0" smtClean="0"/>
              <a:t>Overlap step followed by ICP on each splice. </a:t>
            </a:r>
          </a:p>
          <a:p>
            <a:r>
              <a:rPr lang="en-US" dirty="0" smtClean="0"/>
              <a:t>Select the result that has lowest cost</a:t>
            </a:r>
          </a:p>
          <a:p>
            <a:r>
              <a:rPr lang="en-US" dirty="0" smtClean="0"/>
              <a:t>Evaluation function = (equation)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233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Add-to-shoots classifies a new pose to an existing shoot or determines if a new shoot needs to be created</a:t>
            </a:r>
          </a:p>
          <a:p>
            <a:r>
              <a:rPr lang="en-US" dirty="0" smtClean="0"/>
              <a:t>If new spatial curve is diverging after motion estimation, then we branch and create a new shoot. </a:t>
            </a:r>
          </a:p>
          <a:p>
            <a:r>
              <a:rPr lang="en-US" dirty="0" smtClean="0"/>
              <a:t>Otherwise, we proceed to next mapping step.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868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localize on the existing shoots.</a:t>
            </a:r>
          </a:p>
          <a:p>
            <a:r>
              <a:rPr lang="en-US" dirty="0" smtClean="0"/>
              <a:t>For all spliced combinations of shoots, ICP to spliced curve the pose’s spatial curve</a:t>
            </a:r>
          </a:p>
          <a:p>
            <a:r>
              <a:rPr lang="en-US" dirty="0" smtClean="0"/>
              <a:t>Select best fit via evaluation function</a:t>
            </a:r>
          </a:p>
          <a:p>
            <a:r>
              <a:rPr lang="en-US" dirty="0" smtClean="0"/>
              <a:t>Evaluation Function = (equation)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10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Results show the successful detection and mapping of junctions with some error</a:t>
            </a:r>
          </a:p>
          <a:p>
            <a:r>
              <a:rPr lang="en-US" dirty="0" smtClean="0"/>
              <a:t>Particularly where the different arms of the junction intersect. </a:t>
            </a:r>
          </a:p>
          <a:p>
            <a:r>
              <a:rPr lang="en-US" dirty="0" smtClean="0"/>
              <a:t>The angles of the junction are correct, but the arms don’t necessarily align.</a:t>
            </a:r>
          </a:p>
          <a:p>
            <a:r>
              <a:rPr lang="en-US" dirty="0" smtClean="0"/>
              <a:t>Similarly, on the return to a branch arm, we cannot necessarily know if we have been to this arm before or if we need to create a new one.</a:t>
            </a:r>
          </a:p>
          <a:p>
            <a:r>
              <a:rPr lang="en-US" dirty="0" smtClean="0"/>
              <a:t>It is possible to create multiple versions of the same branch.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2188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challenges are:</a:t>
            </a:r>
          </a:p>
          <a:p>
            <a:pPr lvl="1"/>
            <a:r>
              <a:rPr lang="en-US" dirty="0" smtClean="0"/>
              <a:t>aligning junctions (graphic)</a:t>
            </a:r>
          </a:p>
          <a:p>
            <a:pPr lvl="1"/>
            <a:r>
              <a:rPr lang="en-US" dirty="0" smtClean="0"/>
              <a:t>associating with the same junction, not duplicating branches</a:t>
            </a:r>
          </a:p>
          <a:p>
            <a:pPr lvl="1"/>
            <a:r>
              <a:rPr lang="en-US" dirty="0" smtClean="0"/>
              <a:t>false branches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004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evaluation is required to determine whether a new shoot needs to be made</a:t>
            </a:r>
          </a:p>
          <a:p>
            <a:r>
              <a:rPr lang="en-US" dirty="0" smtClean="0"/>
              <a:t>The efficacy of the detector determines whether or not we have false positives or false negatives</a:t>
            </a:r>
          </a:p>
          <a:p>
            <a:r>
              <a:rPr lang="en-US" dirty="0" smtClean="0"/>
              <a:t>Our evaluation function = K(x)  (equation)</a:t>
            </a:r>
          </a:p>
          <a:p>
            <a:r>
              <a:rPr lang="en-US" dirty="0" smtClean="0"/>
              <a:t>The function requires tuning and there are numerous cases where the branch evaluation will fail, regardless of tuning.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Snake Robots</a:t>
            </a:r>
          </a:p>
          <a:p>
            <a:pPr lvl="1"/>
            <a:r>
              <a:rPr lang="en-US" dirty="0" smtClean="0"/>
              <a:t>Biomechanics (Hirose 1974)</a:t>
            </a:r>
          </a:p>
          <a:p>
            <a:pPr lvl="1"/>
            <a:r>
              <a:rPr lang="en-US" dirty="0" smtClean="0"/>
              <a:t>Control (</a:t>
            </a:r>
            <a:r>
              <a:rPr lang="en-US" dirty="0" err="1" smtClean="0"/>
              <a:t>Chirikjian</a:t>
            </a:r>
            <a:r>
              <a:rPr lang="en-US" dirty="0" smtClean="0"/>
              <a:t> 1995)</a:t>
            </a:r>
          </a:p>
          <a:p>
            <a:pPr lvl="1"/>
            <a:r>
              <a:rPr lang="en-US" dirty="0" smtClean="0"/>
              <a:t>Design (</a:t>
            </a:r>
            <a:r>
              <a:rPr lang="en-US" dirty="0" err="1" smtClean="0"/>
              <a:t>Choset</a:t>
            </a:r>
            <a:r>
              <a:rPr lang="en-US" dirty="0" smtClean="0"/>
              <a:t> 2007)</a:t>
            </a:r>
          </a:p>
          <a:p>
            <a:r>
              <a:rPr lang="en-US" dirty="0" smtClean="0"/>
              <a:t>Pigging</a:t>
            </a:r>
          </a:p>
          <a:p>
            <a:pPr lvl="1"/>
            <a:r>
              <a:rPr lang="en-US" dirty="0" smtClean="0"/>
              <a:t>“Pipeline Pigging Technology” (</a:t>
            </a:r>
            <a:r>
              <a:rPr lang="en-US" dirty="0" err="1" smtClean="0"/>
              <a:t>Tiratsoo</a:t>
            </a:r>
            <a:r>
              <a:rPr lang="en-US" dirty="0" smtClean="0"/>
              <a:t> 1992)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0EEB-A6B4-4449-BB16-D7349B652D12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 </a:t>
            </a:r>
            <a:r>
              <a:rPr lang="en-US" dirty="0" smtClean="0"/>
              <a:t>condition</a:t>
            </a:r>
          </a:p>
          <a:p>
            <a:pPr lvl="1"/>
            <a:r>
              <a:rPr lang="en-US" dirty="0" smtClean="0"/>
              <a:t>extension vs. divergence</a:t>
            </a:r>
          </a:p>
          <a:p>
            <a:pPr lvl="1"/>
            <a:r>
              <a:rPr lang="en-US" dirty="0" smtClean="0"/>
              <a:t>divergence properties (discontinuity)</a:t>
            </a:r>
          </a:p>
          <a:p>
            <a:pPr lvl="1"/>
            <a:r>
              <a:rPr lang="en-US" dirty="0" smtClean="0"/>
              <a:t>curve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F7DA-2FB7-D041-9DF6-3E25AE25E998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82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  <a:p>
            <a:pPr lvl="1"/>
            <a:r>
              <a:rPr lang="en-US" dirty="0" smtClean="0"/>
              <a:t>Shoots:</a:t>
            </a:r>
          </a:p>
          <a:p>
            <a:pPr lvl="1"/>
            <a:r>
              <a:rPr lang="en-US" dirty="0" smtClean="0"/>
              <a:t>Branch Points: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209778"/>
              </p:ext>
            </p:extLst>
          </p:nvPr>
        </p:nvGraphicFramePr>
        <p:xfrm>
          <a:off x="2292753" y="4494681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2753" y="4494681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751815"/>
              </p:ext>
            </p:extLst>
          </p:nvPr>
        </p:nvGraphicFramePr>
        <p:xfrm>
          <a:off x="3830823" y="365263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65263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513861"/>
              </p:ext>
            </p:extLst>
          </p:nvPr>
        </p:nvGraphicFramePr>
        <p:xfrm>
          <a:off x="2422101" y="4998330"/>
          <a:ext cx="41830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" name="Equation" r:id="rId7" imgW="2222500" imgH="215900" progId="Equation.3">
                  <p:embed/>
                </p:oleObj>
              </mc:Choice>
              <mc:Fallback>
                <p:oleObj name="Equation" r:id="rId7" imgW="2222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2101" y="4998330"/>
                        <a:ext cx="418306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804490"/>
              </p:ext>
            </p:extLst>
          </p:nvPr>
        </p:nvGraphicFramePr>
        <p:xfrm>
          <a:off x="3377668" y="5496165"/>
          <a:ext cx="3848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" name="Equation" r:id="rId9" imgW="2044700" imgH="215900" progId="Equation.3">
                  <p:embed/>
                </p:oleObj>
              </mc:Choice>
              <mc:Fallback>
                <p:oleObj name="Equation" r:id="rId9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7668" y="5496165"/>
                        <a:ext cx="38481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334681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" name="Equation" r:id="rId11" imgW="1676400" imgH="215900" progId="Equation.3">
                  <p:embed/>
                </p:oleObj>
              </mc:Choice>
              <mc:Fallback>
                <p:oleObj name="Equation" r:id="rId11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387398"/>
              </p:ext>
            </p:extLst>
          </p:nvPr>
        </p:nvGraphicFramePr>
        <p:xfrm>
          <a:off x="4857750" y="3129211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1" name="Equation" r:id="rId13" imgW="1460500" imgH="241300" progId="Equation.3">
                  <p:embed/>
                </p:oleObj>
              </mc:Choice>
              <mc:Fallback>
                <p:oleObj name="Equation" r:id="rId13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57750" y="3129211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616589"/>
              </p:ext>
            </p:extLst>
          </p:nvPr>
        </p:nvGraphicFramePr>
        <p:xfrm>
          <a:off x="4833938" y="2628900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2" name="Equation" r:id="rId15" imgW="1485900" imgH="304800" progId="Equation.3">
                  <p:embed/>
                </p:oleObj>
              </mc:Choice>
              <mc:Fallback>
                <p:oleObj name="Equation" r:id="rId15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33938" y="2628900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Pose particle filter</a:t>
            </a:r>
          </a:p>
          <a:p>
            <a:r>
              <a:rPr lang="en-US" dirty="0"/>
              <a:t>Branch point space</a:t>
            </a:r>
          </a:p>
          <a:p>
            <a:r>
              <a:rPr lang="en-US" dirty="0"/>
              <a:t>Branching decision (yes/no)</a:t>
            </a:r>
          </a:p>
          <a:p>
            <a:r>
              <a:rPr lang="en-US" dirty="0"/>
              <a:t>Evaluation function of Poses, Branch points, Branch Decisions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D5DC-9D4B-5844-9AAD-22B705E9BF2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5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that there are a number of different parameters and decisions to build the map, it is easy to build the map incorrectly</a:t>
            </a:r>
          </a:p>
          <a:p>
            <a:r>
              <a:rPr lang="en-US" dirty="0" smtClean="0"/>
              <a:t>If we consider a space of possible maps, we can find the most likely map based on the robot experience</a:t>
            </a:r>
          </a:p>
          <a:p>
            <a:r>
              <a:rPr lang="en-US" dirty="0" smtClean="0"/>
              <a:t>Given our definitions, find P(</a:t>
            </a:r>
            <a:r>
              <a:rPr lang="en-US" dirty="0" err="1" smtClean="0"/>
              <a:t>x|a,s</a:t>
            </a:r>
            <a:r>
              <a:rPr lang="en-US" dirty="0" smtClean="0"/>
              <a:t>) and the most likely 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597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show how each component of 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emap</a:t>
            </a:r>
            <a:r>
              <a:rPr lang="en-US" dirty="0" smtClean="0"/>
              <a:t> is represented probabilistically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pose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localization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shoot branch location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multi-branch evaluation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branch decision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hard problems, cross and T junctions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spatial features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multi-junction environments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33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Pose, represented by P(X)</a:t>
            </a:r>
          </a:p>
          <a:p>
            <a:pPr lvl="1"/>
            <a:r>
              <a:rPr lang="en-US" dirty="0" smtClean="0"/>
              <a:t>where x = (</a:t>
            </a:r>
            <a:r>
              <a:rPr lang="en-US" dirty="0" err="1" smtClean="0"/>
              <a:t>x,y</a:t>
            </a:r>
            <a:r>
              <a:rPr lang="en-US" dirty="0" smtClean="0"/>
              <a:t>,\theta)</a:t>
            </a:r>
          </a:p>
          <a:p>
            <a:r>
              <a:rPr lang="en-US" dirty="0" smtClean="0"/>
              <a:t>We represent a sampling of possible poses as points on the shoot map</a:t>
            </a:r>
          </a:p>
          <a:p>
            <a:r>
              <a:rPr lang="en-US" dirty="0" smtClean="0"/>
              <a:t>Each sample is individually displaced and localized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607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locomotion step on each pose particle is displaced a distance with some probability</a:t>
            </a:r>
          </a:p>
          <a:p>
            <a:r>
              <a:rPr lang="en-US" dirty="0" smtClean="0"/>
              <a:t>A displacement is randomly sampled from a normal distribution with mean \mu and variance \sigma</a:t>
            </a:r>
          </a:p>
          <a:p>
            <a:r>
              <a:rPr lang="en-US" dirty="0" smtClean="0"/>
              <a:t>There is 10% chance that the displacement is backwards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283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each sample has been localized, they are evaluated for fitness and resampled</a:t>
            </a:r>
          </a:p>
          <a:p>
            <a:r>
              <a:rPr lang="en-US" dirty="0" smtClean="0"/>
              <a:t>Using the localization evaluation function</a:t>
            </a:r>
          </a:p>
          <a:p>
            <a:r>
              <a:rPr lang="en-US" dirty="0" smtClean="0"/>
              <a:t>(equation)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46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Shoot Branch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When branching a new shoot, we cannot guarantee it is placed in the correct location.</a:t>
            </a:r>
          </a:p>
          <a:p>
            <a:r>
              <a:rPr lang="en-US" dirty="0" smtClean="0"/>
              <a:t>Particularly when we are trying to correctly align the arms of a junction</a:t>
            </a:r>
          </a:p>
          <a:p>
            <a:r>
              <a:rPr lang="en-US" dirty="0" smtClean="0"/>
              <a:t>If we represent the space of possible branches, then we can select the most likely after sufficient evidence has been gathered</a:t>
            </a:r>
          </a:p>
          <a:p>
            <a:r>
              <a:rPr lang="en-US" dirty="0" smtClean="0"/>
              <a:t>Particularly we are interested in the joint probability distribution of P(X,B) = P(B|X)P(X)</a:t>
            </a:r>
          </a:p>
          <a:p>
            <a:pPr lvl="1"/>
            <a:r>
              <a:rPr lang="en-US" dirty="0" smtClean="0"/>
              <a:t>where P(X) can be computed by the evaluation function on each of the pose samples</a:t>
            </a:r>
          </a:p>
          <a:p>
            <a:pPr lvl="1"/>
            <a:r>
              <a:rPr lang="en-US" dirty="0" smtClean="0"/>
              <a:t>P(B|X) is the likelihood of a branch position given the current pose X</a:t>
            </a:r>
          </a:p>
          <a:p>
            <a:r>
              <a:rPr lang="en-US" dirty="0" smtClean="0"/>
              <a:t>Branch positions are discretized and only the ones in the immediate vicinity of pose x are considered</a:t>
            </a:r>
          </a:p>
          <a:p>
            <a:r>
              <a:rPr lang="en-US" dirty="0" smtClean="0"/>
              <a:t>For each sample pose, we evaluate 5 possible branch locations.</a:t>
            </a:r>
          </a:p>
          <a:p>
            <a:r>
              <a:rPr lang="en-US" dirty="0" smtClean="0"/>
              <a:t>The configuration of the child shoot </a:t>
            </a:r>
            <a:r>
              <a:rPr lang="en-US" dirty="0" err="1" smtClean="0"/>
              <a:t>w.r.t</a:t>
            </a:r>
            <a:r>
              <a:rPr lang="en-US" dirty="0" smtClean="0"/>
              <a:t>. its parent is modified by placing its frame origin on different locations on the parent shoot curve.</a:t>
            </a:r>
          </a:p>
          <a:p>
            <a:r>
              <a:rPr lang="en-US" dirty="0" smtClean="0"/>
              <a:t>Evaluation is based on the overlap consistency of the shoot skeletons and the pose’s spatial curve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31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Multi-Branch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event of proximity to multiple branch points, we must consider the joint distributions of P(B1,B2|X)</a:t>
            </a:r>
          </a:p>
          <a:p>
            <a:r>
              <a:rPr lang="en-US" dirty="0" smtClean="0"/>
              <a:t>Given K states for each branch, there are K^2 combinations for a pair of branches</a:t>
            </a:r>
          </a:p>
          <a:p>
            <a:r>
              <a:rPr lang="en-US" dirty="0" smtClean="0"/>
              <a:t>The number of combinations increases exponentially for every additional branch</a:t>
            </a:r>
          </a:p>
          <a:p>
            <a:r>
              <a:rPr lang="en-US" dirty="0" smtClean="0"/>
              <a:t>The order of calculations is O(N*max(B*K,1)*(2+B choose 2))</a:t>
            </a:r>
          </a:p>
          <a:p>
            <a:pPr lvl="1"/>
            <a:r>
              <a:rPr lang="en-US" dirty="0" smtClean="0"/>
              <a:t>N = # of pose samples</a:t>
            </a:r>
          </a:p>
          <a:p>
            <a:pPr lvl="1"/>
            <a:r>
              <a:rPr lang="en-US" dirty="0" smtClean="0"/>
              <a:t>B = # branches</a:t>
            </a:r>
          </a:p>
          <a:p>
            <a:pPr lvl="1"/>
            <a:r>
              <a:rPr lang="en-US" dirty="0" smtClean="0"/>
              <a:t>K = # branch samples</a:t>
            </a:r>
          </a:p>
          <a:p>
            <a:r>
              <a:rPr lang="en-US" dirty="0" smtClean="0"/>
              <a:t>So their complexity grows rapidly with</a:t>
            </a:r>
          </a:p>
          <a:p>
            <a:pPr lvl="1"/>
            <a:r>
              <a:rPr lang="en-US" dirty="0" smtClean="0"/>
              <a:t>the number of pose samples we have</a:t>
            </a:r>
          </a:p>
          <a:p>
            <a:pPr lvl="1"/>
            <a:r>
              <a:rPr lang="en-US" dirty="0" smtClean="0"/>
              <a:t>the number of branches under consideration</a:t>
            </a:r>
          </a:p>
          <a:p>
            <a:pPr lvl="1"/>
            <a:r>
              <a:rPr lang="en-US" dirty="0"/>
              <a:t>the resolution of our branch point </a:t>
            </a:r>
            <a:r>
              <a:rPr lang="en-US" dirty="0" smtClean="0"/>
              <a:t>discretization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03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82553" y="2667481"/>
            <a:ext cx="8229311" cy="1063824"/>
          </a:xfrm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Existing Approach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FD72EFB-041E-9545-90CA-AA6F1AE3AE77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185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Given that our branch detection algorithm is prone to errors and that we need to resolve whether the robot has entered an existing branch or a new branch, we would also like to evaluate the space of possible branch decisions.</a:t>
            </a:r>
          </a:p>
          <a:p>
            <a:r>
              <a:rPr lang="en-US" dirty="0" smtClean="0"/>
              <a:t>Given for every pose, we can decide to branch/no-branch, there are 2^t possible combinations for n poses.</a:t>
            </a:r>
          </a:p>
          <a:p>
            <a:r>
              <a:rPr lang="en-US" dirty="0" smtClean="0"/>
              <a:t>We also have N pose samples that may give different results from the branch detector.</a:t>
            </a:r>
          </a:p>
          <a:p>
            <a:r>
              <a:rPr lang="en-US" dirty="0" smtClean="0"/>
              <a:t>To reduce the space, we only consider the maximum likelihood sample for branch detection.</a:t>
            </a:r>
          </a:p>
          <a:p>
            <a:r>
              <a:rPr lang="en-US" dirty="0" smtClean="0"/>
              <a:t>If the branch detector evaluates True, we create two maps: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map hypothesis with the new branching shoot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map hypothesis without the branch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33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Each separate map hypothesis is evaluated independently with its own pose and branch distributions.</a:t>
            </a:r>
          </a:p>
          <a:p>
            <a:r>
              <a:rPr lang="en-US" dirty="0" smtClean="0"/>
              <a:t>In the event that a new robot pose is unable to localize to the map or the map becomes inconsistent, the map hypothesis is eliminated.</a:t>
            </a:r>
          </a:p>
          <a:p>
            <a:r>
              <a:rPr lang="en-US" dirty="0" smtClean="0"/>
              <a:t>A map hypothesis becomes inconsistent when a child shoot no longer diverges from its parent.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560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Cross and T junctions</a:t>
            </a:r>
          </a:p>
          <a:p>
            <a:r>
              <a:rPr lang="en-US" dirty="0" smtClean="0"/>
              <a:t>Our approach works well for Y junctions and in some cases the T junction.</a:t>
            </a:r>
          </a:p>
          <a:p>
            <a:r>
              <a:rPr lang="en-US" dirty="0" smtClean="0"/>
              <a:t>However, it does not work so well for cross junctions.</a:t>
            </a:r>
          </a:p>
          <a:p>
            <a:r>
              <a:rPr lang="en-US" dirty="0" smtClean="0"/>
              <a:t>In order to fully align all the branch arms of a cross junction, we need 6 complete junction postures to completely describe the junction. (graphic)</a:t>
            </a:r>
          </a:p>
          <a:p>
            <a:r>
              <a:rPr lang="en-US" dirty="0" smtClean="0"/>
              <a:t>Without these postures, we can describe a junction that is incorrect but is consistent with the sensed experience</a:t>
            </a:r>
          </a:p>
          <a:p>
            <a:r>
              <a:rPr lang="en-US" dirty="0" smtClean="0"/>
              <a:t>Furthermore, posture 5 and 6 do not give us different experiences from just being in a straight featureless pipe.</a:t>
            </a:r>
          </a:p>
          <a:p>
            <a:r>
              <a:rPr lang="en-US" dirty="0" smtClean="0"/>
              <a:t>It is currently impossible to sense whether the robot is within a junction if it is not angled in some way</a:t>
            </a:r>
          </a:p>
          <a:p>
            <a:r>
              <a:rPr lang="en-US" dirty="0" smtClean="0"/>
              <a:t>Similarly, a T-junction from the side cannot detect the junction if it goes straight through.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09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Up until this point, we have been able to build maps without landmark features or being able to directly sense a junction.</a:t>
            </a:r>
          </a:p>
          <a:p>
            <a:r>
              <a:rPr lang="en-US" dirty="0" smtClean="0"/>
              <a:t>However, in order to solve the problem of observing junctions with straight postures, we must exploit some features of the spatial images</a:t>
            </a:r>
          </a:p>
          <a:p>
            <a:r>
              <a:rPr lang="en-US" dirty="0" smtClean="0"/>
              <a:t>Upon inspection of spatial images within junctions, we notice swelling of the space where the walls don’t exist.</a:t>
            </a:r>
          </a:p>
          <a:p>
            <a:r>
              <a:rPr lang="en-US" dirty="0" smtClean="0"/>
              <a:t>This swelling often indicates the presence of a junction.</a:t>
            </a:r>
          </a:p>
          <a:p>
            <a:r>
              <a:rPr lang="en-US" dirty="0" smtClean="0"/>
              <a:t>We can build a detector for this feature, but we are finally making some strong assumptions about the width of the environment.  That is, the width is some constant W.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967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detect 3 different spatial feature from spatial images that are indicate of junctions: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blooms</a:t>
            </a:r>
            <a:r>
              <a:rPr lang="en-US" dirty="0" smtClean="0"/>
              <a:t>:  swelling at the tip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arches</a:t>
            </a:r>
            <a:r>
              <a:rPr lang="en-US" dirty="0" smtClean="0"/>
              <a:t>:  internally swelling, “arched” anchors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bends</a:t>
            </a:r>
            <a:r>
              <a:rPr lang="en-US" dirty="0" smtClean="0"/>
              <a:t>:  sudden turn of spatial curve, crest is the bend point</a:t>
            </a:r>
          </a:p>
          <a:p>
            <a:pPr marL="571500" indent="-514350"/>
            <a:r>
              <a:rPr lang="en-US" dirty="0" smtClean="0"/>
              <a:t>Using these landmark features, we now include proximity with each other in the evaluation of motion estimation, branch state, and pose localization.</a:t>
            </a:r>
          </a:p>
          <a:p>
            <a:pPr marL="571500" indent="-514350"/>
            <a:r>
              <a:rPr lang="en-US" dirty="0" smtClean="0"/>
              <a:t>Using this approach, we are able to map and align the arms of a T and cross junction with ease.</a:t>
            </a:r>
          </a:p>
          <a:p>
            <a:pPr marL="571500" indent="-514350"/>
            <a:r>
              <a:rPr lang="en-US" dirty="0" smtClean="0"/>
              <a:t>The addition of the spatial features makes mapping and aligning the other junction much more rapid.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978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Multi-Junction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can map multi-junction environments if we assume the junction features have a minimum distance between each other</a:t>
            </a:r>
          </a:p>
          <a:p>
            <a:r>
              <a:rPr lang="en-US" dirty="0" smtClean="0"/>
              <a:t>Distance is greater than twice the length of the robot posture curve.</a:t>
            </a:r>
          </a:p>
          <a:p>
            <a:r>
              <a:rPr lang="en-US" dirty="0" smtClean="0"/>
              <a:t>This ensures that each junction cannot be sensed simultaneously and that features of each junction in the map cannot be mistaken for each other</a:t>
            </a:r>
          </a:p>
          <a:p>
            <a:r>
              <a:rPr lang="en-US" dirty="0" smtClean="0"/>
              <a:t>This is a hard problem and we leave it for future work.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798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Finally, in our evaluation of whether mapping is successful, we determine if the robot can use the map to navigate with</a:t>
            </a:r>
          </a:p>
          <a:p>
            <a:r>
              <a:rPr lang="en-US" dirty="0" smtClean="0"/>
              <a:t>Successful navigation means our mapping algorithm is a success for that environment</a:t>
            </a:r>
          </a:p>
          <a:p>
            <a:r>
              <a:rPr lang="en-US" dirty="0" smtClean="0"/>
              <a:t>Fortunately, the shoot curves and their splices provide perfect navigation paths.</a:t>
            </a:r>
          </a:p>
          <a:p>
            <a:r>
              <a:rPr lang="en-US" dirty="0" smtClean="0"/>
              <a:t>They are input to our </a:t>
            </a:r>
            <a:r>
              <a:rPr lang="en-US" dirty="0" err="1" smtClean="0"/>
              <a:t>PathFollow</a:t>
            </a:r>
            <a:r>
              <a:rPr lang="en-US" dirty="0" smtClean="0"/>
              <a:t> behavior.</a:t>
            </a:r>
          </a:p>
          <a:p>
            <a:r>
              <a:rPr lang="en-US" dirty="0" smtClean="0"/>
              <a:t>Localization of the robot’s pose gives us more confidence in the robot’s location</a:t>
            </a:r>
          </a:p>
          <a:p>
            <a:r>
              <a:rPr lang="en-US" dirty="0" smtClean="0"/>
              <a:t>When the robot approaches the destination point, the navigation terminates.</a:t>
            </a:r>
          </a:p>
          <a:p>
            <a:r>
              <a:rPr lang="en-US" dirty="0" smtClean="0"/>
              <a:t>The maximum likelihood map state is used for navigation</a:t>
            </a:r>
          </a:p>
          <a:p>
            <a:r>
              <a:rPr lang="en-US" dirty="0" smtClean="0"/>
              <a:t>If in the course of navigation, a more likely map state is found, the navigation is recomputed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201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adPath_0098_0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2FF-5911-6C4F-8F6C-9D63D4C12F7A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Particle Filter over Poses and</a:t>
            </a:r>
            <a:br>
              <a:rPr lang="en-US" dirty="0" smtClean="0"/>
            </a:br>
            <a:r>
              <a:rPr lang="en-US" dirty="0" smtClean="0"/>
              <a:t>Branch Locations</a:t>
            </a:r>
            <a:endParaRPr lang="en-US" dirty="0"/>
          </a:p>
        </p:txBody>
      </p:sp>
      <p:pic>
        <p:nvPicPr>
          <p:cNvPr id="3" name="Picture 2" descr="moveEstimate2_0005_00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31548"/>
            <a:ext cx="7315932" cy="54869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92966-2F0C-5349-98AB-F978F59E7F3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00"/>
            <a:ext cx="8229600" cy="1143000"/>
          </a:xfrm>
        </p:spPr>
        <p:txBody>
          <a:bodyPr/>
          <a:lstStyle/>
          <a:p>
            <a:r>
              <a:rPr lang="en-US" dirty="0" smtClean="0"/>
              <a:t>Pose Particles after Localization</a:t>
            </a:r>
            <a:endParaRPr lang="en-US" dirty="0"/>
          </a:p>
        </p:txBody>
      </p:sp>
      <p:pic>
        <p:nvPicPr>
          <p:cNvPr id="4" name="Picture 3" descr="moveEstimate2_0005_00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08043"/>
            <a:ext cx="7315932" cy="54869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0AE-37E8-3140-94E9-529D89CB715A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C8BD659-3540-E341-97DE-BB7CE517391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path of poses from an origin to a terminal point.</a:t>
            </a:r>
          </a:p>
          <a:p>
            <a:r>
              <a:rPr lang="en-US" dirty="0" smtClean="0"/>
              <a:t>Shoots branch from other shoots</a:t>
            </a:r>
            <a:endParaRPr lang="en-US" dirty="0"/>
          </a:p>
        </p:txBody>
      </p:sp>
      <p:pic>
        <p:nvPicPr>
          <p:cNvPr id="5" name="Picture 4" descr="mapShoo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57" y="3143337"/>
            <a:ext cx="5138616" cy="37146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51D5-0B04-D747-BD6E-016EE9934314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94107"/>
              </p:ext>
            </p:extLst>
          </p:nvPr>
        </p:nvGraphicFramePr>
        <p:xfrm>
          <a:off x="73274" y="544463"/>
          <a:ext cx="8995407" cy="5207562"/>
        </p:xfrm>
        <a:graphic>
          <a:graphicData uri="http://schemas.openxmlformats.org/drawingml/2006/table">
            <a:tbl>
              <a:tblPr/>
              <a:tblGrid>
                <a:gridCol w="1094718"/>
                <a:gridCol w="849846"/>
                <a:gridCol w="914665"/>
                <a:gridCol w="806634"/>
                <a:gridCol w="705804"/>
                <a:gridCol w="705804"/>
                <a:gridCol w="691400"/>
                <a:gridCol w="720209"/>
                <a:gridCol w="626582"/>
                <a:gridCol w="554561"/>
                <a:gridCol w="640986"/>
                <a:gridCol w="684198"/>
              </a:tblGrid>
              <a:tr h="46710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Junction Types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Bottom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Side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 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L-junction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L-junction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 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Straight Pipe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Irregular Pipe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60-junction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60-junction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1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Mapping Capabilities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Forward Locomotion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Backtracking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Single 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Multi-Junctions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Navigation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Legend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Success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Partial Success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 yet demonstrated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611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8359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Absence of external sensors</a:t>
            </a:r>
          </a:p>
          <a:p>
            <a:pPr lvl="1"/>
            <a:r>
              <a:rPr lang="en-US" dirty="0" smtClean="0"/>
              <a:t>use proprioception to build spatial awareness</a:t>
            </a:r>
          </a:p>
          <a:p>
            <a:r>
              <a:rPr lang="en-US" dirty="0" smtClean="0"/>
              <a:t>Use any robot so long as it has lots of joints and known geometry</a:t>
            </a:r>
          </a:p>
          <a:p>
            <a:r>
              <a:rPr lang="en-US" dirty="0" smtClean="0"/>
              <a:t>Spatial images give incomplete information</a:t>
            </a:r>
          </a:p>
          <a:p>
            <a:pPr lvl="1"/>
            <a:r>
              <a:rPr lang="en-US" dirty="0" smtClean="0"/>
              <a:t>Obstacle and extent of reach are identical</a:t>
            </a:r>
          </a:p>
          <a:p>
            <a:r>
              <a:rPr lang="en-US" dirty="0" smtClean="0"/>
              <a:t>We determined that spatial curves derived from the medial axis computation give the most usable environmental data for building maps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36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To estimate motion from locomotion, we developed a constrained estimated based on the confined structure of the environment and the assumption that consecutive poses will always be partially overlapping</a:t>
            </a:r>
          </a:p>
          <a:p>
            <a:r>
              <a:rPr lang="en-US" dirty="0" smtClean="0"/>
              <a:t>In the event of a junction, we detect it if a pose’s spatial curve diverges from the shoot curve</a:t>
            </a:r>
          </a:p>
          <a:p>
            <a:r>
              <a:rPr lang="en-US" dirty="0" smtClean="0"/>
              <a:t>Junctions are represented in the map by branching new child shoots</a:t>
            </a:r>
          </a:p>
          <a:p>
            <a:r>
              <a:rPr lang="en-US" dirty="0" smtClean="0"/>
              <a:t>In junction environments, motion estimation and localization are accomplished by comparing their operations against all spliced curves and selecting the splice with the best evaluated utility function</a:t>
            </a:r>
          </a:p>
          <a:p>
            <a:r>
              <a:rPr lang="en-US" dirty="0" smtClean="0"/>
              <a:t>The maximum likelihood map is found by modeling the state space of maps and evaluating multiple options that are most probable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51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 possible poses are evaluated each with K^2 possible branch configurations.</a:t>
            </a:r>
          </a:p>
          <a:p>
            <a:r>
              <a:rPr lang="en-US" dirty="0" smtClean="0"/>
              <a:t>A new map hypothesis is created for each branch decision</a:t>
            </a:r>
          </a:p>
          <a:p>
            <a:r>
              <a:rPr lang="en-US" dirty="0" smtClean="0"/>
              <a:t>T and cross junctions were found to be challenging with no landmark features</a:t>
            </a:r>
          </a:p>
          <a:p>
            <a:r>
              <a:rPr lang="en-US" dirty="0" smtClean="0"/>
              <a:t>We found and exploited spatial features as landmarks for the presence of junctions</a:t>
            </a:r>
          </a:p>
          <a:p>
            <a:r>
              <a:rPr lang="en-US" dirty="0" smtClean="0"/>
              <a:t>Multi-junction environments are capable of being mapped so long as the junctions are spaced far enough apart to prevent incorrect feature associations</a:t>
            </a:r>
          </a:p>
          <a:p>
            <a:r>
              <a:rPr lang="en-US" dirty="0" smtClean="0"/>
              <a:t>We evaluate our approach as successful because we can use the generated map to navigate robot path following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227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76729-2F9B-1C48-9DA4-9868EA468BF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3253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D6C95D0-BF90-0E42-8506-4AFA9734C40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4277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4279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21D683F-5D68-3B4E-9F0E-31F4268D5ED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Environments that are sensor-challenged and confined are difficult to robotically explore and map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Caves</a:t>
            </a:r>
          </a:p>
          <a:p>
            <a:r>
              <a:rPr lang="en-US" dirty="0" smtClean="0"/>
              <a:t>External sensors such as cameras, sonar, and LIDAR may be become inoperable due to damage, occlusions, lighting and fluid conditions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299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5301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5303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cxnSp>
        <p:nvCxnSpPr>
          <p:cNvPr id="55305" name="Straight Arrow Connector 9"/>
          <p:cNvCxnSpPr>
            <a:cxnSpLocks noChangeShapeType="1"/>
          </p:cNvCxnSpPr>
          <p:nvPr/>
        </p:nvCxnSpPr>
        <p:spPr bwMode="auto">
          <a:xfrm rot="10800000">
            <a:off x="3742299" y="1632446"/>
            <a:ext cx="2419962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6369686" y="183974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Vision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1049581-E81B-0546-9BEF-A5C369FF190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6324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F7CDC02-9AD0-1C48-9136-97698F182131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7348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7349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Incompatible Mobility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A5B1DDF-7EEF-8E4C-8978-59A8E55C27CE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8372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8373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093119" y="4050885"/>
            <a:ext cx="3664514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No </a:t>
            </a:r>
            <a:r>
              <a:rPr lang="en-US" sz="3600" dirty="0" err="1">
                <a:solidFill>
                  <a:srgbClr val="000000"/>
                </a:solidFill>
                <a:ea typeface="DejaVu Sans" pitchFamily="34" charset="0"/>
              </a:rPr>
              <a:t>Odometry</a:t>
            </a:r>
            <a:endParaRPr lang="en-US" sz="3600" dirty="0">
              <a:solidFill>
                <a:srgbClr val="000000"/>
              </a:solidFill>
              <a:ea typeface="DejaVu San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A834C7-AC0F-4643-9DD8-44F8841F6B7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9396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9397" name="Straight Arrow Connector 4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Proximity</a:t>
            </a:r>
          </a:p>
        </p:txBody>
      </p:sp>
      <p:cxnSp>
        <p:nvCxnSpPr>
          <p:cNvPr id="59399" name="Straight Arrow Connector 8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4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913BB7-3AC2-9B44-BC8B-BF52D32D13F0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-4289671" y="2537921"/>
            <a:ext cx="16804333" cy="6637749"/>
          </a:xfrm>
          <a:custGeom>
            <a:avLst/>
            <a:gdLst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876300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4775200 w 18519775"/>
              <a:gd name="connsiteY2" fmla="*/ 285750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1030287 h 7319962"/>
              <a:gd name="connsiteX1" fmla="*/ 3765550 w 18519775"/>
              <a:gd name="connsiteY1" fmla="*/ 182562 h 7319962"/>
              <a:gd name="connsiteX2" fmla="*/ 4775200 w 18519775"/>
              <a:gd name="connsiteY2" fmla="*/ 382587 h 7319962"/>
              <a:gd name="connsiteX3" fmla="*/ 5537200 w 18519775"/>
              <a:gd name="connsiteY3" fmla="*/ 163512 h 7319962"/>
              <a:gd name="connsiteX4" fmla="*/ 5984875 w 18519775"/>
              <a:gd name="connsiteY4" fmla="*/ 268287 h 7319962"/>
              <a:gd name="connsiteX5" fmla="*/ 6308725 w 18519775"/>
              <a:gd name="connsiteY5" fmla="*/ 115887 h 7319962"/>
              <a:gd name="connsiteX6" fmla="*/ 6575425 w 18519775"/>
              <a:gd name="connsiteY6" fmla="*/ 153987 h 7319962"/>
              <a:gd name="connsiteX7" fmla="*/ 6918325 w 18519775"/>
              <a:gd name="connsiteY7" fmla="*/ 401637 h 7319962"/>
              <a:gd name="connsiteX8" fmla="*/ 7165975 w 18519775"/>
              <a:gd name="connsiteY8" fmla="*/ 554037 h 7319962"/>
              <a:gd name="connsiteX9" fmla="*/ 7546975 w 18519775"/>
              <a:gd name="connsiteY9" fmla="*/ 630237 h 7319962"/>
              <a:gd name="connsiteX10" fmla="*/ 8023225 w 18519775"/>
              <a:gd name="connsiteY10" fmla="*/ 554037 h 7319962"/>
              <a:gd name="connsiteX11" fmla="*/ 8232775 w 18519775"/>
              <a:gd name="connsiteY11" fmla="*/ 439737 h 7319962"/>
              <a:gd name="connsiteX12" fmla="*/ 8537575 w 18519775"/>
              <a:gd name="connsiteY12" fmla="*/ 401637 h 7319962"/>
              <a:gd name="connsiteX13" fmla="*/ 9109075 w 18519775"/>
              <a:gd name="connsiteY13" fmla="*/ 420687 h 7319962"/>
              <a:gd name="connsiteX14" fmla="*/ 9318625 w 18519775"/>
              <a:gd name="connsiteY14" fmla="*/ 515937 h 7319962"/>
              <a:gd name="connsiteX15" fmla="*/ 9509125 w 18519775"/>
              <a:gd name="connsiteY15" fmla="*/ 630237 h 7319962"/>
              <a:gd name="connsiteX16" fmla="*/ 9718675 w 18519775"/>
              <a:gd name="connsiteY16" fmla="*/ 706437 h 7319962"/>
              <a:gd name="connsiteX17" fmla="*/ 10194925 w 18519775"/>
              <a:gd name="connsiteY17" fmla="*/ 725487 h 7319962"/>
              <a:gd name="connsiteX18" fmla="*/ 10556875 w 18519775"/>
              <a:gd name="connsiteY18" fmla="*/ 687387 h 7319962"/>
              <a:gd name="connsiteX19" fmla="*/ 10804525 w 18519775"/>
              <a:gd name="connsiteY19" fmla="*/ 649287 h 7319962"/>
              <a:gd name="connsiteX20" fmla="*/ 11204575 w 18519775"/>
              <a:gd name="connsiteY20" fmla="*/ 573087 h 7319962"/>
              <a:gd name="connsiteX21" fmla="*/ 11604625 w 18519775"/>
              <a:gd name="connsiteY21" fmla="*/ 687387 h 7319962"/>
              <a:gd name="connsiteX22" fmla="*/ 11852275 w 18519775"/>
              <a:gd name="connsiteY22" fmla="*/ 801687 h 7319962"/>
              <a:gd name="connsiteX23" fmla="*/ 12157075 w 18519775"/>
              <a:gd name="connsiteY23" fmla="*/ 820737 h 7319962"/>
              <a:gd name="connsiteX24" fmla="*/ 12499975 w 18519775"/>
              <a:gd name="connsiteY24" fmla="*/ 782637 h 7319962"/>
              <a:gd name="connsiteX25" fmla="*/ 12766675 w 18519775"/>
              <a:gd name="connsiteY25" fmla="*/ 744537 h 7319962"/>
              <a:gd name="connsiteX26" fmla="*/ 13052425 w 18519775"/>
              <a:gd name="connsiteY26" fmla="*/ 706437 h 7319962"/>
              <a:gd name="connsiteX27" fmla="*/ 13357225 w 18519775"/>
              <a:gd name="connsiteY27" fmla="*/ 801687 h 7319962"/>
              <a:gd name="connsiteX28" fmla="*/ 13738225 w 18519775"/>
              <a:gd name="connsiteY28" fmla="*/ 992187 h 7319962"/>
              <a:gd name="connsiteX29" fmla="*/ 14062075 w 18519775"/>
              <a:gd name="connsiteY29" fmla="*/ 1011237 h 7319962"/>
              <a:gd name="connsiteX30" fmla="*/ 14404975 w 18519775"/>
              <a:gd name="connsiteY30" fmla="*/ 973137 h 7319962"/>
              <a:gd name="connsiteX31" fmla="*/ 14766925 w 18519775"/>
              <a:gd name="connsiteY31" fmla="*/ 896937 h 7319962"/>
              <a:gd name="connsiteX32" fmla="*/ 14919325 w 18519775"/>
              <a:gd name="connsiteY32" fmla="*/ 820737 h 7319962"/>
              <a:gd name="connsiteX33" fmla="*/ 15052675 w 18519775"/>
              <a:gd name="connsiteY33" fmla="*/ 744537 h 7319962"/>
              <a:gd name="connsiteX34" fmla="*/ 15414625 w 18519775"/>
              <a:gd name="connsiteY34" fmla="*/ 763587 h 7319962"/>
              <a:gd name="connsiteX35" fmla="*/ 15948025 w 18519775"/>
              <a:gd name="connsiteY35" fmla="*/ 992187 h 7319962"/>
              <a:gd name="connsiteX36" fmla="*/ 16500475 w 18519775"/>
              <a:gd name="connsiteY36" fmla="*/ 1582737 h 7319962"/>
              <a:gd name="connsiteX37" fmla="*/ 17624425 w 18519775"/>
              <a:gd name="connsiteY37" fmla="*/ 5773737 h 7319962"/>
              <a:gd name="connsiteX38" fmla="*/ 15948025 w 18519775"/>
              <a:gd name="connsiteY38" fmla="*/ 6764337 h 7319962"/>
              <a:gd name="connsiteX39" fmla="*/ 2193925 w 18519775"/>
              <a:gd name="connsiteY39" fmla="*/ 6364287 h 7319962"/>
              <a:gd name="connsiteX40" fmla="*/ 2803525 w 18519775"/>
              <a:gd name="connsiteY40" fmla="*/ 1030287 h 731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519775" h="7319962">
                <a:moveTo>
                  <a:pt x="2803525" y="1030287"/>
                </a:moveTo>
                <a:cubicBezTo>
                  <a:pt x="3065462" y="0"/>
                  <a:pt x="3436938" y="290512"/>
                  <a:pt x="3765550" y="182562"/>
                </a:cubicBezTo>
                <a:cubicBezTo>
                  <a:pt x="4094162" y="74612"/>
                  <a:pt x="4479925" y="385762"/>
                  <a:pt x="4775200" y="382587"/>
                </a:cubicBezTo>
                <a:cubicBezTo>
                  <a:pt x="5070475" y="379412"/>
                  <a:pt x="5335588" y="182562"/>
                  <a:pt x="5537200" y="163512"/>
                </a:cubicBezTo>
                <a:cubicBezTo>
                  <a:pt x="5738813" y="144462"/>
                  <a:pt x="5856288" y="276224"/>
                  <a:pt x="5984875" y="268287"/>
                </a:cubicBezTo>
                <a:cubicBezTo>
                  <a:pt x="6113462" y="260350"/>
                  <a:pt x="6210300" y="134937"/>
                  <a:pt x="6308725" y="115887"/>
                </a:cubicBezTo>
                <a:cubicBezTo>
                  <a:pt x="6407150" y="96837"/>
                  <a:pt x="6473825" y="106362"/>
                  <a:pt x="6575425" y="153987"/>
                </a:cubicBezTo>
                <a:cubicBezTo>
                  <a:pt x="6677025" y="201612"/>
                  <a:pt x="6819900" y="334962"/>
                  <a:pt x="6918325" y="401637"/>
                </a:cubicBezTo>
                <a:cubicBezTo>
                  <a:pt x="7016750" y="468312"/>
                  <a:pt x="7061200" y="515937"/>
                  <a:pt x="7165975" y="554037"/>
                </a:cubicBezTo>
                <a:cubicBezTo>
                  <a:pt x="7270750" y="592137"/>
                  <a:pt x="7404100" y="630237"/>
                  <a:pt x="7546975" y="630237"/>
                </a:cubicBezTo>
                <a:cubicBezTo>
                  <a:pt x="7689850" y="630237"/>
                  <a:pt x="7908925" y="585787"/>
                  <a:pt x="8023225" y="554037"/>
                </a:cubicBezTo>
                <a:cubicBezTo>
                  <a:pt x="8137525" y="522287"/>
                  <a:pt x="8147050" y="465137"/>
                  <a:pt x="8232775" y="439737"/>
                </a:cubicBezTo>
                <a:cubicBezTo>
                  <a:pt x="8318500" y="414337"/>
                  <a:pt x="8391525" y="404812"/>
                  <a:pt x="8537575" y="401637"/>
                </a:cubicBezTo>
                <a:cubicBezTo>
                  <a:pt x="8683625" y="398462"/>
                  <a:pt x="8978900" y="401637"/>
                  <a:pt x="9109075" y="420687"/>
                </a:cubicBezTo>
                <a:cubicBezTo>
                  <a:pt x="9239250" y="439737"/>
                  <a:pt x="9251950" y="481012"/>
                  <a:pt x="9318625" y="515937"/>
                </a:cubicBezTo>
                <a:cubicBezTo>
                  <a:pt x="9385300" y="550862"/>
                  <a:pt x="9442450" y="598487"/>
                  <a:pt x="9509125" y="630237"/>
                </a:cubicBezTo>
                <a:cubicBezTo>
                  <a:pt x="9575800" y="661987"/>
                  <a:pt x="9604375" y="690562"/>
                  <a:pt x="9718675" y="706437"/>
                </a:cubicBezTo>
                <a:cubicBezTo>
                  <a:pt x="9832975" y="722312"/>
                  <a:pt x="10055225" y="728662"/>
                  <a:pt x="10194925" y="725487"/>
                </a:cubicBezTo>
                <a:cubicBezTo>
                  <a:pt x="10334625" y="722312"/>
                  <a:pt x="10455275" y="700087"/>
                  <a:pt x="10556875" y="687387"/>
                </a:cubicBezTo>
                <a:cubicBezTo>
                  <a:pt x="10658475" y="674687"/>
                  <a:pt x="10696575" y="668337"/>
                  <a:pt x="10804525" y="649287"/>
                </a:cubicBezTo>
                <a:cubicBezTo>
                  <a:pt x="10912475" y="630237"/>
                  <a:pt x="11071225" y="566737"/>
                  <a:pt x="11204575" y="573087"/>
                </a:cubicBezTo>
                <a:cubicBezTo>
                  <a:pt x="11337925" y="579437"/>
                  <a:pt x="11496675" y="649287"/>
                  <a:pt x="11604625" y="687387"/>
                </a:cubicBezTo>
                <a:cubicBezTo>
                  <a:pt x="11712575" y="725487"/>
                  <a:pt x="11760200" y="779462"/>
                  <a:pt x="11852275" y="801687"/>
                </a:cubicBezTo>
                <a:cubicBezTo>
                  <a:pt x="11944350" y="823912"/>
                  <a:pt x="12049125" y="823912"/>
                  <a:pt x="12157075" y="820737"/>
                </a:cubicBezTo>
                <a:cubicBezTo>
                  <a:pt x="12265025" y="817562"/>
                  <a:pt x="12398375" y="795337"/>
                  <a:pt x="12499975" y="782637"/>
                </a:cubicBezTo>
                <a:cubicBezTo>
                  <a:pt x="12601575" y="769937"/>
                  <a:pt x="12766675" y="744537"/>
                  <a:pt x="12766675" y="744537"/>
                </a:cubicBezTo>
                <a:cubicBezTo>
                  <a:pt x="12858750" y="731837"/>
                  <a:pt x="12954000" y="696912"/>
                  <a:pt x="13052425" y="706437"/>
                </a:cubicBezTo>
                <a:cubicBezTo>
                  <a:pt x="13150850" y="715962"/>
                  <a:pt x="13242925" y="754062"/>
                  <a:pt x="13357225" y="801687"/>
                </a:cubicBezTo>
                <a:cubicBezTo>
                  <a:pt x="13471525" y="849312"/>
                  <a:pt x="13620750" y="957262"/>
                  <a:pt x="13738225" y="992187"/>
                </a:cubicBezTo>
                <a:cubicBezTo>
                  <a:pt x="13855700" y="1027112"/>
                  <a:pt x="13950950" y="1014412"/>
                  <a:pt x="14062075" y="1011237"/>
                </a:cubicBezTo>
                <a:cubicBezTo>
                  <a:pt x="14173200" y="1008062"/>
                  <a:pt x="14287500" y="992187"/>
                  <a:pt x="14404975" y="973137"/>
                </a:cubicBezTo>
                <a:cubicBezTo>
                  <a:pt x="14522450" y="954087"/>
                  <a:pt x="14681200" y="922337"/>
                  <a:pt x="14766925" y="896937"/>
                </a:cubicBezTo>
                <a:cubicBezTo>
                  <a:pt x="14852650" y="871537"/>
                  <a:pt x="14871700" y="846137"/>
                  <a:pt x="14919325" y="820737"/>
                </a:cubicBezTo>
                <a:cubicBezTo>
                  <a:pt x="14966950" y="795337"/>
                  <a:pt x="14970125" y="754062"/>
                  <a:pt x="15052675" y="744537"/>
                </a:cubicBezTo>
                <a:cubicBezTo>
                  <a:pt x="15135225" y="735012"/>
                  <a:pt x="15265400" y="722312"/>
                  <a:pt x="15414625" y="763587"/>
                </a:cubicBezTo>
                <a:cubicBezTo>
                  <a:pt x="15563850" y="804862"/>
                  <a:pt x="15767050" y="855662"/>
                  <a:pt x="15948025" y="992187"/>
                </a:cubicBezTo>
                <a:cubicBezTo>
                  <a:pt x="16129000" y="1128712"/>
                  <a:pt x="16221075" y="785812"/>
                  <a:pt x="16500475" y="1582737"/>
                </a:cubicBezTo>
                <a:cubicBezTo>
                  <a:pt x="16779875" y="2379662"/>
                  <a:pt x="17716500" y="4910137"/>
                  <a:pt x="17624425" y="5773737"/>
                </a:cubicBezTo>
                <a:cubicBezTo>
                  <a:pt x="17532350" y="6637337"/>
                  <a:pt x="18519775" y="6665912"/>
                  <a:pt x="15948025" y="6764337"/>
                </a:cubicBezTo>
                <a:cubicBezTo>
                  <a:pt x="13376275" y="6862762"/>
                  <a:pt x="4387850" y="7319962"/>
                  <a:pt x="2193925" y="6364287"/>
                </a:cubicBezTo>
                <a:cubicBezTo>
                  <a:pt x="0" y="5408612"/>
                  <a:pt x="2541588" y="2060574"/>
                  <a:pt x="2803525" y="1030287"/>
                </a:cubicBezTo>
                <a:close/>
              </a:path>
            </a:pathLst>
          </a:custGeom>
          <a:solidFill>
            <a:srgbClr val="3366FF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60420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60421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60422" name="Straight Arrow Connector 13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6231403" y="3912688"/>
            <a:ext cx="2912597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Ambient Fluid</a:t>
            </a:r>
          </a:p>
        </p:txBody>
      </p:sp>
      <p:cxnSp>
        <p:nvCxnSpPr>
          <p:cNvPr id="60424" name="Straight Arrow Connector 15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425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13002B9-EEA5-1E44-A965-FC7B9309A921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Variant fluids</a:t>
            </a:r>
          </a:p>
          <a:p>
            <a:pPr lvl="1"/>
            <a:r>
              <a:rPr lang="en-US" dirty="0" smtClean="0"/>
              <a:t>Reflections, distortions</a:t>
            </a:r>
          </a:p>
          <a:p>
            <a:pPr lvl="1"/>
            <a:r>
              <a:rPr lang="en-US" dirty="0" smtClean="0"/>
              <a:t>Dark</a:t>
            </a:r>
          </a:p>
          <a:p>
            <a:r>
              <a:rPr lang="en-US" dirty="0" smtClean="0"/>
              <a:t>Movement</a:t>
            </a:r>
          </a:p>
          <a:p>
            <a:pPr lvl="1"/>
            <a:r>
              <a:rPr lang="en-US" dirty="0" smtClean="0"/>
              <a:t>Unstructured environment </a:t>
            </a:r>
          </a:p>
          <a:p>
            <a:pPr lvl="1"/>
            <a:r>
              <a:rPr lang="en-US" dirty="0" smtClean="0"/>
              <a:t>Debris, caves</a:t>
            </a:r>
          </a:p>
          <a:p>
            <a:pPr lvl="1"/>
            <a:r>
              <a:rPr lang="en-US" dirty="0" smtClean="0"/>
              <a:t>Wall widths</a:t>
            </a:r>
          </a:p>
          <a:p>
            <a:r>
              <a:rPr lang="en-US" dirty="0" smtClean="0"/>
              <a:t>Motion Estimation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odometry</a:t>
            </a:r>
            <a:r>
              <a:rPr lang="en-US" dirty="0" smtClean="0"/>
              <a:t> or dead-reckoning</a:t>
            </a:r>
          </a:p>
          <a:p>
            <a:pPr lvl="1"/>
            <a:r>
              <a:rPr lang="en-US" dirty="0" smtClean="0"/>
              <a:t>No GPS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218C-8FB9-6648-B68C-3A8356279CC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Algorithmic methods for robotically mapping</a:t>
            </a:r>
          </a:p>
          <a:p>
            <a:pPr lvl="1"/>
            <a:r>
              <a:rPr lang="en-US" dirty="0" smtClean="0"/>
              <a:t>confined environments</a:t>
            </a:r>
          </a:p>
          <a:p>
            <a:pPr lvl="1"/>
            <a:r>
              <a:rPr lang="en-US" dirty="0" smtClean="0"/>
              <a:t>proprioceptive sensors only</a:t>
            </a:r>
          </a:p>
          <a:p>
            <a:r>
              <a:rPr lang="en-US" dirty="0" smtClean="0"/>
              <a:t>Use an articulated mobile robot</a:t>
            </a:r>
          </a:p>
          <a:p>
            <a:pPr lvl="1"/>
            <a:r>
              <a:rPr lang="en-US" dirty="0" smtClean="0"/>
              <a:t>Use joint sensors and geometry to reconstruct robot posture</a:t>
            </a:r>
          </a:p>
          <a:p>
            <a:pPr lvl="1"/>
            <a:r>
              <a:rPr lang="en-US" dirty="0" smtClean="0"/>
              <a:t>The robot should have many joints, known geometry, and a far reach</a:t>
            </a:r>
            <a:endParaRPr lang="en-US" dirty="0"/>
          </a:p>
          <a:p>
            <a:r>
              <a:rPr lang="en-US" dirty="0" smtClean="0"/>
              <a:t>Use robot posture to identify void space</a:t>
            </a:r>
          </a:p>
          <a:p>
            <a:pPr lvl="1"/>
            <a:r>
              <a:rPr lang="en-US" dirty="0" smtClean="0"/>
              <a:t>Sweep the body to build up information</a:t>
            </a:r>
          </a:p>
          <a:p>
            <a:pPr lvl="1"/>
            <a:r>
              <a:rPr lang="en-US" dirty="0" smtClean="0"/>
              <a:t>Boundaries are indirectly inferred from mapped void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CD5E-6964-9547-936F-BCCAD69882A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7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ene0009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93452"/>
            <a:ext cx="8128000" cy="6096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D59E-DB35-D943-965F-6EDF1E8E22E5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All external sensors have failed</a:t>
            </a:r>
          </a:p>
          <a:p>
            <a:pPr lvl="1"/>
            <a:r>
              <a:rPr lang="en-US" dirty="0" smtClean="0"/>
              <a:t>Only joint angle sensors are available</a:t>
            </a:r>
          </a:p>
          <a:p>
            <a:pPr lvl="1"/>
            <a:r>
              <a:rPr lang="en-US" dirty="0" smtClean="0"/>
              <a:t>Set max torque </a:t>
            </a:r>
            <a:r>
              <a:rPr lang="en-US" smtClean="0"/>
              <a:t>or current</a:t>
            </a:r>
          </a:p>
          <a:p>
            <a:pPr lvl="1"/>
            <a:r>
              <a:rPr lang="en-US" dirty="0" smtClean="0"/>
              <a:t>Body geometry is known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Confined</a:t>
            </a:r>
          </a:p>
          <a:p>
            <a:pPr lvl="1"/>
            <a:r>
              <a:rPr lang="en-US" dirty="0" smtClean="0"/>
              <a:t>Pipe-like or tubular</a:t>
            </a:r>
          </a:p>
          <a:p>
            <a:pPr lvl="1"/>
            <a:r>
              <a:rPr lang="en-US" dirty="0" smtClean="0"/>
              <a:t>Rigid walls</a:t>
            </a:r>
          </a:p>
          <a:p>
            <a:pPr lvl="1"/>
            <a:r>
              <a:rPr lang="en-US" dirty="0" smtClean="0"/>
              <a:t>Flat ground, no slopes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AAA-8EBA-3A40-873A-A8ECF69DA5D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7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344"/>
            <a:ext cx="82296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pic>
        <p:nvPicPr>
          <p:cNvPr id="4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3800"/>
            <a:ext cx="3215113" cy="3215113"/>
          </a:xfrm>
        </p:spPr>
      </p:pic>
      <p:pic>
        <p:nvPicPr>
          <p:cNvPr id="5" name="Content Placeholder 5" descr="Building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06" y="923800"/>
            <a:ext cx="3218193" cy="2344990"/>
          </a:xfrm>
          <a:prstGeom prst="rect">
            <a:avLst/>
          </a:prstGeom>
        </p:spPr>
      </p:pic>
      <p:pic>
        <p:nvPicPr>
          <p:cNvPr id="6" name="Picture 5" descr="cave_confined_st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02" y="3952763"/>
            <a:ext cx="3744307" cy="2808230"/>
          </a:xfrm>
          <a:prstGeom prst="rect">
            <a:avLst/>
          </a:prstGeom>
        </p:spPr>
      </p:pic>
      <p:pic>
        <p:nvPicPr>
          <p:cNvPr id="7" name="Content Placeholder 3" descr="ty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6844"/>
            <a:ext cx="4040442" cy="2450633"/>
          </a:xfrm>
          <a:prstGeom prst="rect">
            <a:avLst/>
          </a:prstGeom>
        </p:spPr>
      </p:pic>
      <p:pic>
        <p:nvPicPr>
          <p:cNvPr id="8" name="Content Placeholder 3" descr="old_pipe_insi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55" y="1394554"/>
            <a:ext cx="2591293" cy="2312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044D-6A8D-AC48-8E04-A75D8C2F334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4_09_29_cross_junc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50" y="1568966"/>
            <a:ext cx="9131388" cy="393966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metric:</a:t>
            </a:r>
          </a:p>
          <a:p>
            <a:pPr lvl="1"/>
            <a:r>
              <a:rPr lang="en-US" dirty="0" smtClean="0"/>
              <a:t>Can the robot generate a map of the environment?</a:t>
            </a:r>
          </a:p>
          <a:p>
            <a:pPr lvl="1"/>
            <a:r>
              <a:rPr lang="en-US" dirty="0" smtClean="0"/>
              <a:t>Can the map be used by robots for navigation?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Use the robot the explore and generate the map</a:t>
            </a:r>
          </a:p>
          <a:p>
            <a:pPr lvl="1"/>
            <a:r>
              <a:rPr lang="en-US" dirty="0" smtClean="0"/>
              <a:t>Give the map to a new robot, direct it to a location on the map</a:t>
            </a:r>
          </a:p>
          <a:p>
            <a:pPr lvl="1"/>
            <a:r>
              <a:rPr lang="en-US" dirty="0" smtClean="0"/>
              <a:t>Does it reach the target location?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8123-9871-534A-9533-1FDCDA7398D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Sensing the environment through joint sensors, no contact, vision, or range sensors.  First method without </a:t>
            </a:r>
            <a:r>
              <a:rPr lang="en-US" dirty="0" err="1" smtClean="0"/>
              <a:t>exteroception</a:t>
            </a:r>
            <a:r>
              <a:rPr lang="en-US" dirty="0" smtClean="0"/>
              <a:t> (IROS2009)</a:t>
            </a:r>
          </a:p>
          <a:p>
            <a:r>
              <a:rPr lang="en-US" dirty="0" smtClean="0"/>
              <a:t>Map the environment with no fixed reference frame.  Mobile platform</a:t>
            </a:r>
          </a:p>
          <a:p>
            <a:r>
              <a:rPr lang="en-US" dirty="0" smtClean="0"/>
              <a:t>New map representation for confined, tubular, void spaces</a:t>
            </a:r>
          </a:p>
          <a:p>
            <a:pPr lvl="1"/>
            <a:r>
              <a:rPr lang="en-US" dirty="0" smtClean="0"/>
              <a:t>Operates without landmark features</a:t>
            </a:r>
          </a:p>
          <a:p>
            <a:pPr lvl="1"/>
            <a:r>
              <a:rPr lang="en-US" dirty="0" smtClean="0"/>
              <a:t>Uses holistic shape of the environment</a:t>
            </a:r>
          </a:p>
          <a:p>
            <a:pPr lvl="1"/>
            <a:r>
              <a:rPr lang="en-US" dirty="0" smtClean="0"/>
              <a:t>Localization by ICP over medial axes of shapes</a:t>
            </a:r>
          </a:p>
          <a:p>
            <a:r>
              <a:rPr lang="en-US" dirty="0" smtClean="0"/>
              <a:t>Mapping with only highly local information</a:t>
            </a:r>
          </a:p>
          <a:p>
            <a:pPr lvl="1"/>
            <a:r>
              <a:rPr lang="en-US" dirty="0" smtClean="0"/>
              <a:t>no sensing at a distances</a:t>
            </a:r>
          </a:p>
          <a:p>
            <a:r>
              <a:rPr lang="en-US" dirty="0" smtClean="0"/>
              <a:t>Detection of junctions that are only partially observable in non-looped environment</a:t>
            </a:r>
          </a:p>
          <a:p>
            <a:r>
              <a:rPr lang="en-US" dirty="0" smtClean="0"/>
              <a:t>Probabilistic representation over space of possible maps</a:t>
            </a:r>
          </a:p>
          <a:p>
            <a:r>
              <a:rPr lang="en-US" dirty="0" smtClean="0"/>
              <a:t>Can map Y junctions, T junctions, X junctions, L and 45deg junctions in non-looping environments</a:t>
            </a:r>
          </a:p>
          <a:p>
            <a:r>
              <a:rPr lang="en-US" dirty="0" smtClean="0"/>
              <a:t>Proprioceptive odometer/dead-reckoning (self-posture motion model)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2587-57A7-774C-8580-D499B36B7C3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7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663"/>
            <a:ext cx="8229600" cy="5416667"/>
          </a:xfrm>
        </p:spPr>
        <p:txBody>
          <a:bodyPr>
            <a:normAutofit/>
          </a:bodyPr>
          <a:lstStyle/>
          <a:p>
            <a:r>
              <a:rPr lang="en-US" dirty="0" smtClean="0"/>
              <a:t>Sensing Void Space</a:t>
            </a:r>
          </a:p>
          <a:p>
            <a:r>
              <a:rPr lang="en-US" dirty="0" smtClean="0"/>
              <a:t>Position and Orientation</a:t>
            </a:r>
          </a:p>
          <a:p>
            <a:r>
              <a:rPr lang="en-US" dirty="0" smtClean="0"/>
              <a:t>Control and Locomotion</a:t>
            </a:r>
          </a:p>
          <a:p>
            <a:r>
              <a:rPr lang="en-US" dirty="0" smtClean="0"/>
              <a:t>Motion </a:t>
            </a:r>
            <a:r>
              <a:rPr lang="en-US" dirty="0"/>
              <a:t>Estimation</a:t>
            </a:r>
          </a:p>
          <a:p>
            <a:r>
              <a:rPr lang="en-US" dirty="0" smtClean="0"/>
              <a:t>Environmental Landmarks and Features</a:t>
            </a:r>
            <a:endParaRPr lang="en-US" dirty="0"/>
          </a:p>
          <a:p>
            <a:r>
              <a:rPr lang="en-US" dirty="0" smtClean="0"/>
              <a:t>From Poses to Maps</a:t>
            </a:r>
          </a:p>
          <a:p>
            <a:r>
              <a:rPr lang="en-US" dirty="0" smtClean="0"/>
              <a:t>Mapping with Junctions</a:t>
            </a:r>
          </a:p>
          <a:p>
            <a:r>
              <a:rPr lang="en-US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0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with Proprioception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Obstacle detection is standard approach for mapping methods.</a:t>
            </a:r>
          </a:p>
          <a:p>
            <a:pPr lvl="1"/>
            <a:r>
              <a:rPr lang="en-US" dirty="0" smtClean="0"/>
              <a:t>Use external sensors to detect boundaries</a:t>
            </a:r>
          </a:p>
          <a:p>
            <a:pPr lvl="1"/>
            <a:endParaRPr lang="en-US" dirty="0"/>
          </a:p>
          <a:p>
            <a:r>
              <a:rPr lang="en-US" dirty="0" smtClean="0"/>
              <a:t>With proprioception only, using various contact detection strategies, we can get </a:t>
            </a:r>
            <a:r>
              <a:rPr lang="en-US" u="sng" dirty="0" smtClean="0"/>
              <a:t>detail</a:t>
            </a:r>
            <a:r>
              <a:rPr lang="en-US" dirty="0" smtClean="0"/>
              <a:t>, </a:t>
            </a:r>
            <a:r>
              <a:rPr lang="en-US" u="sng" dirty="0" smtClean="0"/>
              <a:t>sparse</a:t>
            </a:r>
            <a:r>
              <a:rPr lang="en-US" dirty="0" smtClean="0"/>
              <a:t>, or </a:t>
            </a:r>
            <a:r>
              <a:rPr lang="en-US" u="sng" dirty="0" smtClean="0"/>
              <a:t>implicit</a:t>
            </a:r>
            <a:r>
              <a:rPr lang="en-US" dirty="0" smtClean="0"/>
              <a:t> boundary detection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1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Brushing objects with compliant joints and deliberate actions</a:t>
            </a:r>
          </a:p>
          <a:p>
            <a:r>
              <a:rPr lang="en-US" dirty="0" smtClean="0"/>
              <a:t>Gives detailed boundary information.</a:t>
            </a:r>
          </a:p>
          <a:p>
            <a:pPr lvl="1"/>
            <a:r>
              <a:rPr lang="en-US" dirty="0" smtClean="0"/>
              <a:t>time-consuming and not well suited to long-range exploration</a:t>
            </a:r>
          </a:p>
          <a:p>
            <a:pPr lvl="1"/>
            <a:r>
              <a:rPr lang="en-US" dirty="0" smtClean="0"/>
              <a:t>primarily for detailed exploration of small space</a:t>
            </a:r>
          </a:p>
          <a:p>
            <a:pPr lvl="1"/>
            <a:r>
              <a:rPr lang="en-US" dirty="0" smtClean="0"/>
              <a:t>Kaneko, </a:t>
            </a:r>
            <a:r>
              <a:rPr lang="en-US" dirty="0" err="1" smtClean="0"/>
              <a:t>Haidacher</a:t>
            </a:r>
            <a:r>
              <a:rPr lang="en-US" dirty="0" smtClean="0"/>
              <a:t>, </a:t>
            </a:r>
            <a:r>
              <a:rPr lang="en-US" dirty="0" err="1" smtClean="0"/>
              <a:t>Grupen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00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Finger-Probing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Poke the wall with the head of a finger or snake</a:t>
            </a:r>
          </a:p>
          <a:p>
            <a:r>
              <a:rPr lang="en-US" dirty="0" smtClean="0"/>
              <a:t>When head ceases motion, this becomes “contact”</a:t>
            </a:r>
          </a:p>
          <a:p>
            <a:r>
              <a:rPr lang="en-US" dirty="0" smtClean="0"/>
              <a:t>More sparse data</a:t>
            </a:r>
          </a:p>
          <a:p>
            <a:pPr lvl="1"/>
            <a:r>
              <a:rPr lang="en-US" dirty="0" smtClean="0"/>
              <a:t>prone to noise</a:t>
            </a:r>
          </a:p>
          <a:p>
            <a:pPr lvl="1"/>
            <a:r>
              <a:rPr lang="en-US" dirty="0" smtClean="0"/>
              <a:t>lots of false positives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73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Inference of the boundary from shape of void space</a:t>
            </a:r>
          </a:p>
          <a:p>
            <a:pPr lvl="1"/>
            <a:r>
              <a:rPr lang="en-US" dirty="0" smtClean="0"/>
              <a:t>Tells you where obstacle are not, not where they 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24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Problem: in the event of failure of external sensors, how do we sense the environment with proprioception?</a:t>
            </a:r>
          </a:p>
          <a:p>
            <a:r>
              <a:rPr lang="en-US" dirty="0" smtClean="0"/>
              <a:t>Solution:  Build maps of void space using the robot’s body to sweep out the space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9D2B-57C5-7944-A410-50C7D8414C4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Allow </a:t>
            </a:r>
            <a:r>
              <a:rPr lang="en-US" dirty="0"/>
              <a:t>mapping and exploration of previously </a:t>
            </a:r>
            <a:r>
              <a:rPr lang="en-US" dirty="0" smtClean="0"/>
              <a:t>inaccessible environments</a:t>
            </a:r>
          </a:p>
          <a:p>
            <a:pPr lvl="1"/>
            <a:r>
              <a:rPr lang="en-US" dirty="0" smtClean="0"/>
              <a:t>Flooded mines and caves</a:t>
            </a:r>
          </a:p>
          <a:p>
            <a:pPr lvl="1"/>
            <a:r>
              <a:rPr lang="en-US" dirty="0" smtClean="0"/>
              <a:t>Pipes and sewers</a:t>
            </a:r>
          </a:p>
          <a:p>
            <a:pPr lvl="1"/>
            <a:r>
              <a:rPr lang="en-US" dirty="0" smtClean="0"/>
              <a:t>Debris piles</a:t>
            </a:r>
          </a:p>
          <a:p>
            <a:endParaRPr lang="en-US" dirty="0" smtClean="0"/>
          </a:p>
          <a:p>
            <a:r>
              <a:rPr lang="en-US" dirty="0" smtClean="0"/>
              <a:t>Seek solution invariant to ambient fluids (air, transparent liquid, opaque liquid)</a:t>
            </a:r>
          </a:p>
          <a:p>
            <a:endParaRPr lang="en-US" dirty="0" smtClean="0"/>
          </a:p>
          <a:p>
            <a:r>
              <a:rPr lang="en-US" dirty="0" smtClean="0"/>
              <a:t>Impacts</a:t>
            </a:r>
          </a:p>
          <a:p>
            <a:pPr lvl="1"/>
            <a:r>
              <a:rPr lang="en-US" dirty="0" smtClean="0"/>
              <a:t>Cave exploration</a:t>
            </a:r>
          </a:p>
          <a:p>
            <a:pPr lvl="1"/>
            <a:r>
              <a:rPr lang="en-US" dirty="0" smtClean="0"/>
              <a:t>Underground science</a:t>
            </a:r>
          </a:p>
          <a:p>
            <a:pPr lvl="1"/>
            <a:r>
              <a:rPr lang="en-US" dirty="0" smtClean="0"/>
              <a:t>Search and rescue</a:t>
            </a:r>
          </a:p>
          <a:p>
            <a:pPr lvl="1"/>
            <a:r>
              <a:rPr lang="en-US" dirty="0" smtClean="0"/>
              <a:t>Pipe inspection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B54B-8D2D-074A-B28C-F0B218555BC4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Spatial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movement and body geometry to build awareness of space</a:t>
            </a:r>
          </a:p>
          <a:p>
            <a:r>
              <a:rPr lang="en-US" dirty="0" smtClean="0"/>
              <a:t>Plot into a local map representing void space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9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Sensor Failure</a:t>
            </a:r>
            <a:endParaRPr lang="en-US" dirty="0"/>
          </a:p>
        </p:txBody>
      </p:sp>
      <p:pic>
        <p:nvPicPr>
          <p:cNvPr id="4" name="Content Placeholder 3" descr="blindfold_stoc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56" y="1600200"/>
            <a:ext cx="7010400" cy="5257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8D64-4BFF-6B44-A5A0-317838C144C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89091" name="Picture 5" descr="ref_points_pos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632E6FE-C282-BA48-A12A-4E34D7D49217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2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1139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4DA6D14-19A5-0848-A582-F344E704A7FA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3187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3306A7-3048-F848-989F-0E9C6EEE4A75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5235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4" descr="ref_points_pose5.png"/>
          <p:cNvPicPr>
            <a:picLocks noChangeAspect="1"/>
          </p:cNvPicPr>
          <p:nvPr/>
        </p:nvPicPr>
        <p:blipFill>
          <a:blip r:embed="rId5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F069E5-D8F3-A84C-ABA5-4F106AE45B7E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Probing the Environment</a:t>
            </a:r>
            <a:endParaRPr lang="en-US" dirty="0"/>
          </a:p>
        </p:txBody>
      </p:sp>
      <p:pic>
        <p:nvPicPr>
          <p:cNvPr id="6" name="pokewalls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371600"/>
            <a:ext cx="7312896" cy="548467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920A5BC-B3D2-4D4A-BFCA-9555BE26631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7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Map</a:t>
            </a:r>
            <a:endParaRPr lang="en-US" dirty="0"/>
          </a:p>
        </p:txBody>
      </p:sp>
      <p:pic>
        <p:nvPicPr>
          <p:cNvPr id="5" name="Picture 4" descr="localOcc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493" y="1981162"/>
            <a:ext cx="4193882" cy="417121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53A9A07-D55F-E548-9412-EE9846CFFEF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6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Requires Reference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Anchoring provides global frame</a:t>
            </a:r>
          </a:p>
          <a:p>
            <a:r>
              <a:rPr lang="en-US" dirty="0" smtClean="0"/>
              <a:t>Bad references cause “bowtie effect”</a:t>
            </a:r>
            <a:endParaRPr lang="en-US" dirty="0"/>
          </a:p>
        </p:txBody>
      </p:sp>
      <p:pic>
        <p:nvPicPr>
          <p:cNvPr id="7" name="Picture 6" descr="localOcc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65" y="3407702"/>
            <a:ext cx="2800111" cy="2784976"/>
          </a:xfrm>
          <a:prstGeom prst="rect">
            <a:avLst/>
          </a:prstGeom>
        </p:spPr>
      </p:pic>
      <p:pic>
        <p:nvPicPr>
          <p:cNvPr id="8" name="Picture 7" descr="localMap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40" y="3407702"/>
            <a:ext cx="3030517" cy="279310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57DE-2944-5249-B29B-E03636A1BB1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1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44" y="1413335"/>
            <a:ext cx="3129711" cy="544466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0199F-0521-6D4B-AD04-C5FDA8C17BC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9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Disasters</a:t>
            </a:r>
            <a:endParaRPr lang="en-US" dirty="0"/>
          </a:p>
        </p:txBody>
      </p:sp>
      <p:pic>
        <p:nvPicPr>
          <p:cNvPr id="9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5029200" cy="50292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86400" y="2209800"/>
            <a:ext cx="2971800" cy="304800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West Virginia, 29 dead, 2010</a:t>
            </a:r>
          </a:p>
          <a:p>
            <a:pPr algn="r">
              <a:buNone/>
            </a:pPr>
            <a:r>
              <a:rPr lang="en-US" sz="1800" dirty="0" smtClean="0"/>
              <a:t>Utah, 9 dead, 2007</a:t>
            </a:r>
          </a:p>
          <a:p>
            <a:pPr algn="r">
              <a:buNone/>
            </a:pPr>
            <a:r>
              <a:rPr lang="en-US" sz="1800" dirty="0" smtClean="0"/>
              <a:t>West Virginia, 12 dead, 2006</a:t>
            </a:r>
          </a:p>
          <a:p>
            <a:pPr algn="r">
              <a:buNone/>
            </a:pPr>
            <a:r>
              <a:rPr lang="en-US" sz="1800" dirty="0" smtClean="0"/>
              <a:t>Kentucky, 5 dead, 2006</a:t>
            </a:r>
          </a:p>
          <a:p>
            <a:pPr algn="r">
              <a:buNone/>
            </a:pPr>
            <a:r>
              <a:rPr lang="en-US" sz="1800" dirty="0" smtClean="0"/>
              <a:t>Alabama, 13 dead, 2001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33A-E679-EF4D-AE69-64BBA02198E4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44" y="1413335"/>
            <a:ext cx="3129711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2057400"/>
            <a:ext cx="29921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in free space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06432-4601-B745-BD38-9AFAE0479881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1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44" y="1413335"/>
            <a:ext cx="3129711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057400"/>
            <a:ext cx="29921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in free space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7701" y="4393624"/>
            <a:ext cx="2235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smooth out these gaps</a:t>
            </a:r>
            <a:endParaRPr lang="en-US" sz="3200" dirty="0"/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3670300" y="3581400"/>
            <a:ext cx="1371600" cy="863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127500" y="3911600"/>
            <a:ext cx="1371600" cy="863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16C4-E571-CA4E-9006-5E48159DECF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9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6322-D3DC-7E44-858A-F7F29CF9553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9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Set of points</a:t>
            </a:r>
          </a:p>
          <a:p>
            <a:pPr lvl="1"/>
            <a:r>
              <a:rPr lang="en-US" dirty="0" smtClean="0"/>
              <a:t>Circle radius </a:t>
            </a:r>
            <a:r>
              <a:rPr lang="en-US" b="1" dirty="0" err="1" smtClean="0"/>
              <a:t>r</a:t>
            </a:r>
            <a:r>
              <a:rPr lang="en-US" dirty="0" smtClean="0"/>
              <a:t> 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9D1-DE17-A24D-8F93-4EED9CEB8170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Set of points</a:t>
            </a:r>
          </a:p>
          <a:p>
            <a:pPr lvl="1"/>
            <a:r>
              <a:rPr lang="en-US" dirty="0" smtClean="0"/>
              <a:t>Circle radius </a:t>
            </a:r>
            <a:r>
              <a:rPr lang="en-US" b="1" dirty="0" err="1" smtClean="0"/>
              <a:t>r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dirty="0" smtClean="0"/>
              <a:t>If some circle C has points </a:t>
            </a:r>
            <a:r>
              <a:rPr lang="en-US" b="1" dirty="0" err="1" smtClean="0"/>
              <a:t>p</a:t>
            </a:r>
            <a:r>
              <a:rPr lang="en-US" dirty="0" smtClean="0"/>
              <a:t> and </a:t>
            </a:r>
            <a:r>
              <a:rPr lang="en-US" b="1" dirty="0" err="1" smtClean="0"/>
              <a:t>q</a:t>
            </a:r>
            <a:r>
              <a:rPr lang="en-US" dirty="0" smtClean="0"/>
              <a:t> on boundary and </a:t>
            </a:r>
            <a:r>
              <a:rPr lang="en-US" b="1" dirty="0" smtClean="0"/>
              <a:t>C</a:t>
            </a:r>
            <a:r>
              <a:rPr lang="en-US" dirty="0" smtClean="0"/>
              <a:t> contains no other points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65F0-BC45-4746-B241-CAF1FAAE220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9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Set of points</a:t>
            </a:r>
          </a:p>
          <a:p>
            <a:pPr lvl="1"/>
            <a:r>
              <a:rPr lang="en-US" dirty="0" smtClean="0"/>
              <a:t>Circle radius </a:t>
            </a:r>
            <a:r>
              <a:rPr lang="en-US" b="1" dirty="0" err="1" smtClean="0"/>
              <a:t>r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dirty="0" smtClean="0"/>
              <a:t>If some circle C has points </a:t>
            </a:r>
            <a:r>
              <a:rPr lang="en-US" b="1" dirty="0" err="1" smtClean="0"/>
              <a:t>p</a:t>
            </a:r>
            <a:r>
              <a:rPr lang="en-US" dirty="0" smtClean="0"/>
              <a:t> and </a:t>
            </a:r>
            <a:r>
              <a:rPr lang="en-US" b="1" dirty="0" err="1" smtClean="0"/>
              <a:t>q</a:t>
            </a:r>
            <a:r>
              <a:rPr lang="en-US" dirty="0" smtClean="0"/>
              <a:t> on boundary and </a:t>
            </a:r>
            <a:r>
              <a:rPr lang="en-US" b="1" dirty="0" smtClean="0"/>
              <a:t>C</a:t>
            </a:r>
            <a:r>
              <a:rPr lang="en-US" dirty="0" smtClean="0"/>
              <a:t> contains no other points</a:t>
            </a:r>
          </a:p>
          <a:p>
            <a:pPr lvl="1"/>
            <a:r>
              <a:rPr lang="en-US" dirty="0" smtClean="0"/>
              <a:t>Add edge between </a:t>
            </a:r>
            <a:r>
              <a:rPr lang="en-US" b="1" dirty="0" err="1" smtClean="0"/>
              <a:t>p</a:t>
            </a:r>
            <a:r>
              <a:rPr lang="en-US" dirty="0" smtClean="0"/>
              <a:t> and </a:t>
            </a:r>
            <a:r>
              <a:rPr lang="en-US" b="1" dirty="0" err="1" smtClean="0"/>
              <a:t>q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DFD73-AE79-4F4E-978A-2F98048E8FF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5" name="Picture 4" descr="alphash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06500"/>
            <a:ext cx="3759200" cy="3251200"/>
          </a:xfrm>
          <a:prstGeom prst="rect">
            <a:avLst/>
          </a:prstGeom>
        </p:spPr>
      </p:pic>
      <p:pic>
        <p:nvPicPr>
          <p:cNvPr id="6" name="Picture 5" descr="alpha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4381500"/>
            <a:ext cx="2946400" cy="2400300"/>
          </a:xfrm>
          <a:prstGeom prst="rect">
            <a:avLst/>
          </a:prstGeom>
        </p:spPr>
      </p:pic>
      <p:pic>
        <p:nvPicPr>
          <p:cNvPr id="7" name="Picture 6" descr="alpha_example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381500"/>
            <a:ext cx="2946400" cy="2400300"/>
          </a:xfrm>
          <a:prstGeom prst="rect">
            <a:avLst/>
          </a:prstGeom>
        </p:spPr>
      </p:pic>
      <p:pic>
        <p:nvPicPr>
          <p:cNvPr id="8" name="Picture 7" descr="alpha_example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381500"/>
            <a:ext cx="2946400" cy="24003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2565-7CC8-E149-A126-059C6973CE93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2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413335"/>
            <a:ext cx="3200400" cy="544466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ADFC-4757-7741-9A15-68DA46CAC7C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2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413335"/>
            <a:ext cx="3200400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057400"/>
            <a:ext cx="3405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smoothed over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DB1E-6306-AB42-BF8A-3C6A36FD329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8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413335"/>
            <a:ext cx="3200400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057400"/>
            <a:ext cx="3405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smoothed over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4267200" y="5029200"/>
            <a:ext cx="2133600" cy="5334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6400" y="4444424"/>
            <a:ext cx="327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sharp features lost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0A61-EC7B-C94A-ADD5-DF6C742909F5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9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0" y="2332037"/>
            <a:ext cx="3200400" cy="3001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Haiti, 222570 dead, 2010</a:t>
            </a:r>
          </a:p>
          <a:p>
            <a:pPr algn="r">
              <a:buNone/>
            </a:pPr>
            <a:r>
              <a:rPr lang="en-US" sz="1800" dirty="0" smtClean="0"/>
              <a:t>Sumatra, 1117 dead, 2009</a:t>
            </a:r>
          </a:p>
          <a:p>
            <a:pPr algn="r">
              <a:buNone/>
            </a:pPr>
            <a:r>
              <a:rPr lang="en-US" sz="1800" dirty="0" smtClean="0"/>
              <a:t>Sichuan, 87587 dead, 2008</a:t>
            </a:r>
          </a:p>
          <a:p>
            <a:pPr algn="r">
              <a:buNone/>
            </a:pPr>
            <a:r>
              <a:rPr lang="en-US" sz="1800" dirty="0" smtClean="0"/>
              <a:t>Peru, 514 dead, 2007</a:t>
            </a:r>
          </a:p>
          <a:p>
            <a:pPr algn="r">
              <a:buNone/>
            </a:pPr>
            <a:r>
              <a:rPr lang="en-US" sz="1800" dirty="0" smtClean="0"/>
              <a:t>Java, 5749 dead, 2006</a:t>
            </a:r>
          </a:p>
          <a:p>
            <a:pPr algn="r">
              <a:buNone/>
            </a:pPr>
            <a:r>
              <a:rPr lang="en-US" sz="1800" dirty="0" smtClean="0"/>
              <a:t>Pakistan, 80361 dead, 2005</a:t>
            </a:r>
          </a:p>
          <a:p>
            <a:pPr algn="r">
              <a:buNone/>
            </a:pPr>
            <a:r>
              <a:rPr lang="en-US" sz="1800" dirty="0" smtClean="0"/>
              <a:t>Sumatra, 227898 dead, 2004</a:t>
            </a:r>
          </a:p>
          <a:p>
            <a:pPr algn="r">
              <a:buNone/>
            </a:pPr>
            <a:r>
              <a:rPr lang="en-US" sz="1800" dirty="0" smtClean="0"/>
              <a:t>Iran, 31000 dead, 2003</a:t>
            </a:r>
            <a:endParaRPr lang="en-US" sz="1800" dirty="0"/>
          </a:p>
        </p:txBody>
      </p:sp>
      <p:pic>
        <p:nvPicPr>
          <p:cNvPr id="6" name="Content Placeholder 5" descr="Building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0213" y="1676400"/>
            <a:ext cx="5793788" cy="42217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64FC-C75D-674A-AD98-5287CFED41C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Sensing</a:t>
            </a:r>
            <a:endParaRPr lang="en-US" dirty="0"/>
          </a:p>
        </p:txBody>
      </p:sp>
      <p:pic>
        <p:nvPicPr>
          <p:cNvPr id="4" name="Picture 3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1" y="2146195"/>
            <a:ext cx="3556561" cy="3556561"/>
          </a:xfrm>
          <a:prstGeom prst="rect">
            <a:avLst/>
          </a:prstGeom>
        </p:spPr>
      </p:pic>
      <p:pic>
        <p:nvPicPr>
          <p:cNvPr id="5" name="Picture 4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7" y="2146195"/>
            <a:ext cx="3556561" cy="3556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85" y="1345742"/>
            <a:ext cx="770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posture image </a:t>
            </a:r>
            <a:r>
              <a:rPr lang="en-US" i="1" dirty="0" smtClean="0"/>
              <a:t>I</a:t>
            </a:r>
            <a:r>
              <a:rPr lang="en-US" i="1" baseline="-25000" dirty="0" smtClean="0"/>
              <a:t>t </a:t>
            </a:r>
            <a:r>
              <a:rPr lang="en-US" i="1" dirty="0" smtClean="0"/>
              <a:t>,</a:t>
            </a:r>
            <a:r>
              <a:rPr lang="en-US" dirty="0" smtClean="0"/>
              <a:t> is captured at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/>
              <a:t> </a:t>
            </a:r>
            <a:r>
              <a:rPr lang="en-US" dirty="0" smtClean="0"/>
              <a:t>by sweeping the body in one direction and anchoring in the other direction. 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82E2-A67D-3A42-8B3E-C31AB4F29D8E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Position and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Articulated </a:t>
            </a:r>
            <a:r>
              <a:rPr lang="en-US" dirty="0"/>
              <a:t>robot has no high-inertia center of mass to serve as its coordinate frame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Individual segments are rotating and undulating</a:t>
            </a:r>
          </a:p>
          <a:p>
            <a:r>
              <a:rPr lang="en-US" dirty="0" smtClean="0"/>
              <a:t>Need method to determine direction of snake robot.</a:t>
            </a:r>
          </a:p>
          <a:p>
            <a:pPr lvl="1"/>
            <a:r>
              <a:rPr lang="en-US" dirty="0" smtClean="0"/>
              <a:t>Information not provided by individual body segments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E283-276E-4646-A345-51B4EDBAE47D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Robot-centered Coordinate Frame</a:t>
            </a:r>
          </a:p>
          <a:p>
            <a:r>
              <a:rPr lang="en-US" dirty="0"/>
              <a:t>dynamically generated from B-spline</a:t>
            </a:r>
          </a:p>
          <a:p>
            <a:r>
              <a:rPr lang="en-US" dirty="0" smtClean="0"/>
              <a:t>Backbone Curve defined by </a:t>
            </a:r>
            <a:r>
              <a:rPr lang="en-US" dirty="0" err="1" smtClean="0"/>
              <a:t>Chirikjian</a:t>
            </a:r>
            <a:r>
              <a:rPr lang="en-US" dirty="0" smtClean="0"/>
              <a:t> (example)</a:t>
            </a:r>
          </a:p>
          <a:p>
            <a:r>
              <a:rPr lang="en-US" dirty="0" smtClean="0"/>
              <a:t>“Posture Curve” generated by smoothed B-spline with segment frame origins as input points (example)</a:t>
            </a:r>
          </a:p>
          <a:p>
            <a:r>
              <a:rPr lang="en-US" dirty="0" smtClean="0"/>
              <a:t>Generates the Posture Frame for local coordinate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7" descr="3_frame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736172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3_pose_fram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128"/>
            <a:ext cx="7926451" cy="62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18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3_pose_fram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26451" cy="62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67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5_local_ori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22" y="1005685"/>
            <a:ext cx="4927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021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plotGPAC00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8" y="439920"/>
            <a:ext cx="7216682" cy="50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3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major contribution because not implemented on physical robot.</a:t>
            </a:r>
          </a:p>
          <a:p>
            <a:r>
              <a:rPr lang="en-US" dirty="0" smtClean="0"/>
              <a:t>Concertina locomotion</a:t>
            </a:r>
          </a:p>
          <a:p>
            <a:r>
              <a:rPr lang="en-US" dirty="0" smtClean="0"/>
              <a:t>Snake control, backbone curves (</a:t>
            </a:r>
            <a:r>
              <a:rPr lang="en-US" dirty="0" err="1" smtClean="0"/>
              <a:t>chirikjian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Segmented behaviors</a:t>
            </a:r>
          </a:p>
          <a:p>
            <a:r>
              <a:rPr lang="en-US" dirty="0" smtClean="0"/>
              <a:t>Adaptive anchoring</a:t>
            </a:r>
            <a:endParaRPr lang="en-US" dirty="0"/>
          </a:p>
          <a:p>
            <a:r>
              <a:rPr lang="en-US" dirty="0"/>
              <a:t>Smooth motion and compliance</a:t>
            </a:r>
          </a:p>
          <a:p>
            <a:r>
              <a:rPr lang="en-US" dirty="0"/>
              <a:t>Stability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823-1DCE-544E-B94C-4806CE9749AA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Snake Locomotion</a:t>
            </a:r>
            <a:endParaRPr lang="en-US" dirty="0"/>
          </a:p>
        </p:txBody>
      </p:sp>
      <p:pic>
        <p:nvPicPr>
          <p:cNvPr id="4" name="concertinaGait_Apr2008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314450"/>
            <a:ext cx="7391400" cy="55435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49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152400"/>
            <a:ext cx="4648200" cy="1143000"/>
          </a:xfrm>
        </p:spPr>
        <p:txBody>
          <a:bodyPr/>
          <a:lstStyle/>
          <a:p>
            <a:r>
              <a:rPr lang="en-US" dirty="0" smtClean="0"/>
              <a:t>Cave Exploration</a:t>
            </a:r>
            <a:endParaRPr lang="en-US" dirty="0"/>
          </a:p>
        </p:txBody>
      </p:sp>
      <p:pic>
        <p:nvPicPr>
          <p:cNvPr id="14" name="Picture 13" descr="cave_confined_st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36BE-54D4-FB49-AF8B-AFC36ECBB374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Motion</a:t>
            </a:r>
            <a:endParaRPr lang="en-US" dirty="0"/>
          </a:p>
        </p:txBody>
      </p:sp>
      <p:pic>
        <p:nvPicPr>
          <p:cNvPr id="4" name="Content Placeholder 3" descr="concertina_gait_Gans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3200"/>
            <a:ext cx="3836921" cy="2126751"/>
          </a:xfrm>
        </p:spPr>
      </p:pic>
      <p:pic>
        <p:nvPicPr>
          <p:cNvPr id="5" name="Picture 4" descr="snake_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76400"/>
            <a:ext cx="2654300" cy="408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7200" y="4991100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Gans</a:t>
            </a:r>
            <a:r>
              <a:rPr lang="en-US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Adaptive Concertina Gait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2895600" cy="4525963"/>
          </a:xfrm>
        </p:spPr>
        <p:txBody>
          <a:bodyPr/>
          <a:lstStyle/>
          <a:p>
            <a:r>
              <a:rPr lang="en-US" dirty="0" smtClean="0"/>
              <a:t>Variable width pipes</a:t>
            </a:r>
          </a:p>
          <a:p>
            <a:r>
              <a:rPr lang="en-US" dirty="0" smtClean="0"/>
              <a:t>No tactile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slowMotion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828800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Segmented Behavioral Control</a:t>
            </a:r>
            <a:endParaRPr lang="en-US" dirty="0"/>
          </a:p>
        </p:txBody>
      </p:sp>
      <p:pic>
        <p:nvPicPr>
          <p:cNvPr id="4" name="Content Placeholder 3" descr="segmentedBehavio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109" y="2555776"/>
            <a:ext cx="9155110" cy="291203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6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 Control</a:t>
            </a:r>
            <a:endParaRPr lang="en-US" dirty="0"/>
          </a:p>
        </p:txBody>
      </p:sp>
      <p:pic>
        <p:nvPicPr>
          <p:cNvPr id="4" name="Picture 3" descr="backboneCurveFig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8999"/>
            <a:ext cx="7130763" cy="3429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Sine curves with configurable amplitudes per period</a:t>
            </a:r>
          </a:p>
          <a:p>
            <a:r>
              <a:rPr lang="en-US" dirty="0" smtClean="0"/>
              <a:t>Backbone curve fitting (</a:t>
            </a:r>
            <a:r>
              <a:rPr lang="en-US" dirty="0" err="1" smtClean="0"/>
              <a:t>Chirikjian</a:t>
            </a:r>
            <a:r>
              <a:rPr lang="en-US" dirty="0" smtClean="0"/>
              <a:t> 1995)</a:t>
            </a:r>
          </a:p>
          <a:p>
            <a:r>
              <a:rPr lang="en-US" dirty="0" smtClean="0"/>
              <a:t>Adaptive anchoring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1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Gait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281" y="1510575"/>
            <a:ext cx="32004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Rest-State</a:t>
            </a:r>
          </a:p>
          <a:p>
            <a:r>
              <a:rPr lang="en-US" sz="3600" dirty="0" smtClean="0"/>
              <a:t>Front-Extend</a:t>
            </a:r>
          </a:p>
          <a:p>
            <a:r>
              <a:rPr lang="en-US" sz="3600" dirty="0" smtClean="0"/>
              <a:t>Front-Anchor</a:t>
            </a:r>
          </a:p>
          <a:p>
            <a:r>
              <a:rPr lang="en-US" sz="3600" dirty="0" smtClean="0"/>
              <a:t>Back-Extend</a:t>
            </a:r>
          </a:p>
          <a:p>
            <a:r>
              <a:rPr lang="en-US" sz="3600" dirty="0" smtClean="0"/>
              <a:t>Back-Anchor</a:t>
            </a:r>
          </a:p>
          <a:p>
            <a:r>
              <a:rPr lang="en-US" sz="3600" dirty="0" smtClean="0"/>
              <a:t>Rest-State</a:t>
            </a:r>
          </a:p>
          <a:p>
            <a:endParaRPr lang="en-US" sz="3600" dirty="0"/>
          </a:p>
        </p:txBody>
      </p:sp>
      <p:pic>
        <p:nvPicPr>
          <p:cNvPr id="5" name="Picture 4" descr="Adaptive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6" y="1503719"/>
            <a:ext cx="7141448" cy="4026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 snake robot locomotion with a version of concertina gait</a:t>
            </a:r>
          </a:p>
          <a:p>
            <a:r>
              <a:rPr lang="en-US" dirty="0" smtClean="0"/>
              <a:t>Detect anchoring with joint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1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2_anchoring_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08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2_anchoring_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23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78</a:t>
            </a:fld>
            <a:endParaRPr lang="en-US"/>
          </a:p>
        </p:txBody>
      </p:sp>
      <p:pic>
        <p:nvPicPr>
          <p:cNvPr id="9" name="Picture 8" descr="2_behavior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8440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95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 descr="2_behaviors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76116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5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Inspection</a:t>
            </a:r>
            <a:endParaRPr lang="en-US" dirty="0"/>
          </a:p>
        </p:txBody>
      </p:sp>
      <p:pic>
        <p:nvPicPr>
          <p:cNvPr id="4" name="Content Placeholder 3" descr="t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11927"/>
            <a:ext cx="9144000" cy="554607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0206-003C-7A48-A78D-D2DE047DC36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Landmarks and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order localize the robot and build a map, we need some features of the environment to exploit</a:t>
            </a:r>
          </a:p>
          <a:p>
            <a:r>
              <a:rPr lang="en-US" dirty="0" smtClean="0"/>
              <a:t>Candidates include:</a:t>
            </a:r>
            <a:endParaRPr lang="en-US" dirty="0" smtClean="0"/>
          </a:p>
          <a:p>
            <a:pPr lvl="1"/>
            <a:r>
              <a:rPr lang="en-US" dirty="0" smtClean="0"/>
              <a:t>Obstacles/walls</a:t>
            </a:r>
            <a:endParaRPr lang="en-US" dirty="0" smtClean="0"/>
          </a:p>
          <a:p>
            <a:pPr lvl="1"/>
            <a:r>
              <a:rPr lang="en-US" dirty="0" smtClean="0"/>
              <a:t>Corners</a:t>
            </a:r>
          </a:p>
          <a:p>
            <a:pPr lvl="1"/>
            <a:r>
              <a:rPr lang="en-US" dirty="0" smtClean="0"/>
              <a:t>Shape features</a:t>
            </a:r>
          </a:p>
          <a:p>
            <a:pPr lvl="1"/>
            <a:r>
              <a:rPr lang="en-US" dirty="0" smtClean="0"/>
              <a:t>Spatial features</a:t>
            </a:r>
          </a:p>
          <a:p>
            <a:pPr lvl="2"/>
            <a:r>
              <a:rPr lang="en-US" dirty="0" smtClean="0"/>
              <a:t>bloom, arch, bend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400D-DF2F-E24A-8301-494575557AF8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Hypothesis:  find corner features in void space image and use them as mapping features</a:t>
            </a:r>
            <a:endParaRPr lang="en-US" dirty="0"/>
          </a:p>
          <a:p>
            <a:r>
              <a:rPr lang="en-US" dirty="0" smtClean="0"/>
              <a:t>Corner in void space image implies a junction</a:t>
            </a:r>
            <a:endParaRPr lang="en-US" dirty="0"/>
          </a:p>
          <a:p>
            <a:r>
              <a:rPr lang="en-US" dirty="0" smtClean="0"/>
              <a:t>Assumes junctions have sharp corners.  Smoothed corners need not apply.</a:t>
            </a:r>
          </a:p>
          <a:p>
            <a:r>
              <a:rPr lang="en-US" dirty="0" smtClean="0"/>
              <a:t>High false positive rate</a:t>
            </a:r>
          </a:p>
          <a:p>
            <a:r>
              <a:rPr lang="en-US" dirty="0" smtClean="0"/>
              <a:t>Serendipitous detection of actual corners</a:t>
            </a:r>
          </a:p>
          <a:p>
            <a:r>
              <a:rPr lang="en-US" dirty="0" smtClean="0"/>
              <a:t>Frequent misses or reject by algorithm</a:t>
            </a:r>
          </a:p>
          <a:p>
            <a:r>
              <a:rPr lang="en-US" dirty="0" smtClean="0"/>
              <a:t>Better suited to sensors that measure complete boundary, not incomplete boundary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584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a blob of void space, what properties can we extract?</a:t>
            </a:r>
          </a:p>
          <a:p>
            <a:r>
              <a:rPr lang="en-US" dirty="0"/>
              <a:t>Shape of the robot’s posture in space should give us information about the environment.</a:t>
            </a:r>
          </a:p>
          <a:p>
            <a:r>
              <a:rPr lang="en-US" dirty="0"/>
              <a:t>How can we extract this information and represent it in an useful way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7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/>
              <a:t>options</a:t>
            </a:r>
          </a:p>
          <a:p>
            <a:pPr lvl="1"/>
            <a:r>
              <a:rPr lang="en-US" dirty="0" smtClean="0"/>
              <a:t>Anchor Curves:</a:t>
            </a:r>
          </a:p>
          <a:p>
            <a:pPr lvl="2"/>
            <a:r>
              <a:rPr lang="en-US" dirty="0" smtClean="0"/>
              <a:t>Anchor </a:t>
            </a:r>
            <a:r>
              <a:rPr lang="en-US" dirty="0"/>
              <a:t>points, create smoothed boundary</a:t>
            </a:r>
          </a:p>
          <a:p>
            <a:pPr lvl="1"/>
            <a:r>
              <a:rPr lang="en-US" dirty="0" smtClean="0"/>
              <a:t>Wall Curves:</a:t>
            </a:r>
          </a:p>
          <a:p>
            <a:pPr lvl="2"/>
            <a:r>
              <a:rPr lang="en-US" dirty="0" smtClean="0"/>
              <a:t>Alpha </a:t>
            </a:r>
            <a:r>
              <a:rPr lang="en-US" dirty="0"/>
              <a:t>shape, polygon boundaries</a:t>
            </a:r>
          </a:p>
          <a:p>
            <a:pPr lvl="1"/>
            <a:r>
              <a:rPr lang="en-US" dirty="0" smtClean="0"/>
              <a:t>Spatial Curve:</a:t>
            </a:r>
          </a:p>
          <a:p>
            <a:pPr lvl="2"/>
            <a:r>
              <a:rPr lang="en-US" dirty="0" smtClean="0"/>
              <a:t>Medial </a:t>
            </a:r>
            <a:r>
              <a:rPr lang="en-US" dirty="0"/>
              <a:t>axis or “</a:t>
            </a:r>
            <a:r>
              <a:rPr lang="en-US" dirty="0" err="1"/>
              <a:t>skeletonization</a:t>
            </a:r>
            <a:r>
              <a:rPr lang="en-US" dirty="0"/>
              <a:t>” (cite)</a:t>
            </a:r>
          </a:p>
          <a:p>
            <a:r>
              <a:rPr lang="en-US" dirty="0"/>
              <a:t>3 example images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108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Smoothed version gives us a curve representation of the space</a:t>
            </a:r>
          </a:p>
          <a:p>
            <a:r>
              <a:rPr lang="en-US" dirty="0" smtClean="0"/>
              <a:t>Union of multiple void space images with medial axis give us graph representation of environment topology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076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4_medial_pro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6" y="167388"/>
            <a:ext cx="8085946" cy="60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4_medial_proces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9" y="367975"/>
            <a:ext cx="7581092" cy="56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54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Bloom</a:t>
            </a:r>
          </a:p>
          <a:p>
            <a:r>
              <a:rPr lang="en-US" dirty="0" smtClean="0"/>
              <a:t>Arch</a:t>
            </a:r>
          </a:p>
          <a:p>
            <a:r>
              <a:rPr lang="en-US" dirty="0" smtClean="0"/>
              <a:t>Bend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051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Self-Posture motion model</a:t>
            </a:r>
          </a:p>
          <a:p>
            <a:pPr lvl="1"/>
            <a:r>
              <a:rPr lang="en-US" dirty="0"/>
              <a:t>slow time</a:t>
            </a:r>
          </a:p>
          <a:p>
            <a:pPr lvl="1"/>
            <a:r>
              <a:rPr lang="en-US" dirty="0"/>
              <a:t>high accuracy</a:t>
            </a:r>
          </a:p>
          <a:p>
            <a:r>
              <a:rPr lang="en-US" dirty="0" smtClean="0"/>
              <a:t>Naive </a:t>
            </a:r>
            <a:r>
              <a:rPr lang="en-US" dirty="0"/>
              <a:t>motion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fast time</a:t>
            </a:r>
            <a:endParaRPr lang="en-US" dirty="0"/>
          </a:p>
          <a:p>
            <a:pPr lvl="1"/>
            <a:r>
              <a:rPr lang="en-US" dirty="0" smtClean="0"/>
              <a:t>low </a:t>
            </a:r>
            <a:r>
              <a:rPr lang="en-US" dirty="0" smtClean="0"/>
              <a:t>accuracy 	</a:t>
            </a:r>
            <a:endParaRPr lang="en-US" dirty="0"/>
          </a:p>
          <a:p>
            <a:r>
              <a:rPr lang="en-US" dirty="0" smtClean="0"/>
              <a:t>Step </a:t>
            </a:r>
            <a:r>
              <a:rPr lang="en-US" dirty="0"/>
              <a:t>model with inter-pose overlap </a:t>
            </a:r>
            <a:r>
              <a:rPr lang="en-US" dirty="0" smtClean="0"/>
              <a:t>invariance</a:t>
            </a:r>
          </a:p>
          <a:p>
            <a:pPr lvl="1"/>
            <a:r>
              <a:rPr lang="en-US" dirty="0" smtClean="0"/>
              <a:t>fast time</a:t>
            </a:r>
            <a:endParaRPr lang="en-US" dirty="0"/>
          </a:p>
          <a:p>
            <a:pPr lvl="1"/>
            <a:r>
              <a:rPr lang="en-US" dirty="0" smtClean="0"/>
              <a:t>medium accuracy</a:t>
            </a:r>
          </a:p>
          <a:p>
            <a:r>
              <a:rPr lang="en-US" dirty="0" smtClean="0"/>
              <a:t>Shoot step</a:t>
            </a:r>
          </a:p>
          <a:p>
            <a:pPr lvl="1"/>
            <a:r>
              <a:rPr lang="en-US" dirty="0" smtClean="0"/>
              <a:t>fast time</a:t>
            </a:r>
          </a:p>
          <a:p>
            <a:pPr lvl="1"/>
            <a:r>
              <a:rPr lang="en-US" dirty="0" smtClean="0"/>
              <a:t>medium accuracy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CF9F-E785-DC41-94D6-DE2EBF4A4E55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90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Self-Posture Motion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do we estimate the change in pose as a result of a locomotion step?</a:t>
            </a:r>
          </a:p>
          <a:p>
            <a:pPr lvl="1"/>
            <a:r>
              <a:rPr lang="en-US" dirty="0" smtClean="0"/>
              <a:t>Anchoring approach</a:t>
            </a:r>
          </a:p>
          <a:p>
            <a:pPr lvl="1"/>
            <a:r>
              <a:rPr lang="en-US" dirty="0" err="1" smtClean="0"/>
              <a:t>kinematically</a:t>
            </a:r>
            <a:r>
              <a:rPr lang="en-US" dirty="0" smtClean="0"/>
              <a:t> track fixed points in the environment during locomotion</a:t>
            </a:r>
          </a:p>
          <a:p>
            <a:pPr lvl="1"/>
            <a:r>
              <a:rPr lang="en-US" dirty="0" smtClean="0"/>
              <a:t>requires that reference </a:t>
            </a:r>
            <a:r>
              <a:rPr lang="en-US" dirty="0" err="1" smtClean="0"/>
              <a:t>poitns</a:t>
            </a:r>
            <a:r>
              <a:rPr lang="en-US" dirty="0" smtClean="0"/>
              <a:t> are sufficiently stable</a:t>
            </a:r>
          </a:p>
          <a:p>
            <a:pPr lvl="1"/>
            <a:r>
              <a:rPr lang="en-US" dirty="0" smtClean="0"/>
              <a:t>does not slip, wobble, etc. (anchor failure modes)</a:t>
            </a:r>
          </a:p>
          <a:p>
            <a:pPr lvl="1"/>
            <a:r>
              <a:rPr lang="en-US" dirty="0" smtClean="0"/>
              <a:t>high accuracy but costly in time, slow-moving</a:t>
            </a:r>
          </a:p>
          <a:p>
            <a:pPr lvl="1"/>
            <a:r>
              <a:rPr lang="en-US" dirty="0" smtClean="0"/>
              <a:t>in event of slip, high rotational error</a:t>
            </a:r>
          </a:p>
          <a:p>
            <a:pPr lvl="1"/>
            <a:r>
              <a:rPr lang="en-US" dirty="0" smtClean="0"/>
              <a:t>high cost, high reward, catastrophic error possible</a:t>
            </a:r>
          </a:p>
          <a:p>
            <a:pPr lvl="1"/>
            <a:r>
              <a:rPr lang="en-US" dirty="0" smtClean="0"/>
              <a:t>not good enough (multi-day simulations)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CF9F-E785-DC41-94D6-DE2EBF4A4E55}" type="datetime4">
              <a:rPr lang="en-US" smtClean="0"/>
              <a:t>October 28,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Rediscover Old Infrastructure</a:t>
            </a:r>
            <a:endParaRPr lang="en-US" dirty="0"/>
          </a:p>
        </p:txBody>
      </p:sp>
      <p:pic>
        <p:nvPicPr>
          <p:cNvPr id="4" name="Content Placeholder 3" descr="old_pipe_ins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3289"/>
            <a:ext cx="5888900" cy="52547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AA1C-1031-EA45-B642-DE01D0FEC2F1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Inter-Pose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Pose A and pose B between locomotion step</a:t>
            </a:r>
          </a:p>
          <a:p>
            <a:r>
              <a:rPr lang="en-US" dirty="0" smtClean="0"/>
              <a:t>Displace a fixed distance along spatial curve</a:t>
            </a:r>
          </a:p>
          <a:p>
            <a:pPr lvl="1"/>
            <a:r>
              <a:rPr lang="en-US" dirty="0" smtClean="0"/>
              <a:t>(graphic here)</a:t>
            </a:r>
          </a:p>
          <a:p>
            <a:r>
              <a:rPr lang="en-US" dirty="0" smtClean="0"/>
              <a:t>Possible bus has high error since the two poses don’t always overlap</a:t>
            </a:r>
          </a:p>
          <a:p>
            <a:r>
              <a:rPr lang="en-US" dirty="0" smtClean="0"/>
              <a:t>Fast to compute though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CF9F-E785-DC41-94D6-DE2EBF4A4E55}" type="datetime4">
              <a:rPr lang="en-US" smtClean="0"/>
              <a:t>October 28,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44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Inter-Pose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Extend the naive step</a:t>
            </a:r>
          </a:p>
          <a:p>
            <a:r>
              <a:rPr lang="en-US" dirty="0" smtClean="0"/>
              <a:t>Recognize that consecutive poses overlap each other</a:t>
            </a:r>
          </a:p>
          <a:p>
            <a:pPr lvl="1"/>
            <a:r>
              <a:rPr lang="en-US" dirty="0" smtClean="0"/>
              <a:t>assume invariant condition</a:t>
            </a:r>
          </a:p>
          <a:p>
            <a:r>
              <a:rPr lang="en-US" dirty="0" smtClean="0"/>
              <a:t>Perform the naive step displacement</a:t>
            </a:r>
          </a:p>
          <a:p>
            <a:r>
              <a:rPr lang="en-US" dirty="0" smtClean="0"/>
              <a:t>Perform Iterative Closest Point (ICP) between two curves to find best fit</a:t>
            </a:r>
          </a:p>
          <a:p>
            <a:r>
              <a:rPr lang="en-US" dirty="0" smtClean="0"/>
              <a:t>ICP details:</a:t>
            </a:r>
          </a:p>
          <a:p>
            <a:pPr lvl="1"/>
            <a:r>
              <a:rPr lang="en-US" dirty="0" smtClean="0"/>
              <a:t>Generalized ICP (cite)</a:t>
            </a:r>
          </a:p>
          <a:p>
            <a:pPr lvl="1"/>
            <a:r>
              <a:rPr lang="en-US" dirty="0" smtClean="0"/>
              <a:t>covariance matrices with </a:t>
            </a:r>
            <a:r>
              <a:rPr lang="en-US" dirty="0" err="1" smtClean="0"/>
              <a:t>Mahalanobis</a:t>
            </a:r>
            <a:r>
              <a:rPr lang="en-US" dirty="0" smtClean="0"/>
              <a:t> </a:t>
            </a:r>
            <a:r>
              <a:rPr lang="en-US" dirty="0" smtClean="0"/>
              <a:t>distance cost</a:t>
            </a:r>
          </a:p>
          <a:p>
            <a:pPr lvl="1"/>
            <a:r>
              <a:rPr lang="en-US" dirty="0" smtClean="0"/>
              <a:t>extra details that keep partial overlap</a:t>
            </a:r>
          </a:p>
          <a:p>
            <a:pPr lvl="1"/>
            <a:r>
              <a:rPr lang="en-US" dirty="0" smtClean="0"/>
              <a:t>point-to-line constraint</a:t>
            </a:r>
            <a:endParaRPr lang="en-US" dirty="0"/>
          </a:p>
          <a:p>
            <a:pPr lvl="1"/>
            <a:r>
              <a:rPr lang="en-US" dirty="0" smtClean="0"/>
              <a:t>problem space reduce from (</a:t>
            </a:r>
            <a:r>
              <a:rPr lang="en-US" dirty="0" err="1" smtClean="0"/>
              <a:t>x,y</a:t>
            </a:r>
            <a:r>
              <a:rPr lang="en-US" dirty="0" smtClean="0"/>
              <a:t>,\theta) to (u,\phi)</a:t>
            </a:r>
          </a:p>
          <a:p>
            <a:r>
              <a:rPr lang="en-US" dirty="0" smtClean="0"/>
              <a:t>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CF9F-E785-DC41-94D6-DE2EBF4A4E55}" type="datetime4">
              <a:rPr lang="en-US" smtClean="0"/>
              <a:t>October 28,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49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Inchworm Approach</a:t>
            </a:r>
            <a:endParaRPr lang="en-US" dirty="0"/>
          </a:p>
        </p:txBody>
      </p:sp>
      <p:pic>
        <p:nvPicPr>
          <p:cNvPr id="4" name="Content Placeholder 3" descr="inchworm_recu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27" y="1712696"/>
            <a:ext cx="8379555" cy="4560774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F84F-D3A8-1E46-81BF-F804878A51C0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Self-Reference Motion Model</a:t>
            </a:r>
            <a:endParaRPr lang="en-US" dirty="0"/>
          </a:p>
        </p:txBody>
      </p:sp>
      <p:pic>
        <p:nvPicPr>
          <p:cNvPr id="4" name="Content Placeholder 3" descr="inchworm_recu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27" y="1712696"/>
            <a:ext cx="8379555" cy="4560774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2CFB-909E-3042-B0A1-390002263F61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1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Analogue</a:t>
            </a:r>
            <a:endParaRPr lang="en-US" dirty="0"/>
          </a:p>
        </p:txBody>
      </p:sp>
      <p:pic>
        <p:nvPicPr>
          <p:cNvPr id="4" name="Content Placeholder 3" descr="segmentedBehavio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72" y="2405471"/>
            <a:ext cx="9154872" cy="2911961"/>
          </a:xfrm>
        </p:spPr>
      </p:pic>
      <p:sp>
        <p:nvSpPr>
          <p:cNvPr id="6" name="Rectangle 5"/>
          <p:cNvSpPr/>
          <p:nvPr/>
        </p:nvSpPr>
        <p:spPr>
          <a:xfrm>
            <a:off x="3886200" y="2405471"/>
            <a:ext cx="2590800" cy="1785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EE78-804C-2F41-9854-E2F94474C859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Analogue</a:t>
            </a:r>
            <a:endParaRPr lang="en-US" dirty="0"/>
          </a:p>
        </p:txBody>
      </p:sp>
      <p:pic>
        <p:nvPicPr>
          <p:cNvPr id="4" name="Content Placeholder 3" descr="segmentedBehavio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72" y="2405471"/>
            <a:ext cx="9154872" cy="2911961"/>
          </a:xfrm>
        </p:spPr>
      </p:pic>
      <p:sp>
        <p:nvSpPr>
          <p:cNvPr id="6" name="Rectangle 5"/>
          <p:cNvSpPr/>
          <p:nvPr/>
        </p:nvSpPr>
        <p:spPr>
          <a:xfrm>
            <a:off x="3886200" y="2405471"/>
            <a:ext cx="2590800" cy="1785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924800" y="47625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7772400" y="46482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7543800" y="44958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3152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0866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6934200" y="45720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1800" y="47244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2004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009900" y="46101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819400" y="47625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667000" y="47244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552700" y="45339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622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171700" y="45339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057400" y="47244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905000" y="4800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714500" y="46863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600200" y="44958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4097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1219200" y="45339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066800" y="46863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876300" y="47625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685800" y="46101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533400" y="44196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3F29-ACAA-2A4E-B496-8EE4ABAC0F6C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segment a potential reference point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9BE3-47EC-C648-A530-03EB053BFB92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0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segment a potential reference point</a:t>
            </a:r>
          </a:p>
          <a:p>
            <a:r>
              <a:rPr lang="en-US" dirty="0" smtClean="0"/>
              <a:t>Old reference points used to compute new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D16-6B22-824C-8159-8EC589FDFA1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segment a potential reference point</a:t>
            </a:r>
          </a:p>
          <a:p>
            <a:r>
              <a:rPr lang="en-US" dirty="0" smtClean="0"/>
              <a:t>Old reference points used to compute new</a:t>
            </a:r>
          </a:p>
          <a:p>
            <a:r>
              <a:rPr lang="en-US" dirty="0" smtClean="0"/>
              <a:t>A segment becomes a reference if:</a:t>
            </a:r>
          </a:p>
          <a:p>
            <a:pPr lvl="1"/>
            <a:r>
              <a:rPr lang="en-US" dirty="0" smtClean="0"/>
              <a:t>Segment is part of an anchor</a:t>
            </a:r>
          </a:p>
          <a:p>
            <a:pPr lvl="1"/>
            <a:r>
              <a:rPr lang="en-US" dirty="0" smtClean="0"/>
              <a:t>Local joints are “stable”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D446-76A7-4640-88D2-AD1D4FE21DCB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9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mpositeMapDemo-July4_2008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749130" y="-2940780"/>
            <a:ext cx="12893130" cy="9798780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6A1C0-65F0-7B4D-9AF2-8A52F10C8314}" type="datetime4">
              <a:rPr lang="en-US" smtClean="0"/>
              <a:t>October 23, 2014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5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n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67901</TotalTime>
  <Words>5830</Words>
  <Application>Microsoft Macintosh PowerPoint</Application>
  <PresentationFormat>On-screen Show (4:3)</PresentationFormat>
  <Paragraphs>1275</Paragraphs>
  <Slides>164</Slides>
  <Notes>5</Notes>
  <HiddenSlides>0</HiddenSlides>
  <MMClips>7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164</vt:i4>
      </vt:variant>
    </vt:vector>
  </HeadingPairs>
  <TitlesOfParts>
    <vt:vector size="168" baseType="lpstr">
      <vt:lpstr>Sensing</vt:lpstr>
      <vt:lpstr>Office Theme</vt:lpstr>
      <vt:lpstr>Equation</vt:lpstr>
      <vt:lpstr>Microsoft Equation</vt:lpstr>
      <vt:lpstr>Robot Mapping with Proprioceptive Spatial Awareness in Confined and Sensor-Challenged Environments</vt:lpstr>
      <vt:lpstr>Problem</vt:lpstr>
      <vt:lpstr>Environments</vt:lpstr>
      <vt:lpstr>Motivation</vt:lpstr>
      <vt:lpstr>Mining Disasters</vt:lpstr>
      <vt:lpstr>Earthquakes</vt:lpstr>
      <vt:lpstr>Cave Exploration</vt:lpstr>
      <vt:lpstr>Utility Inspection</vt:lpstr>
      <vt:lpstr>Rediscover Old Infrastructure</vt:lpstr>
      <vt:lpstr>Related Work</vt:lpstr>
      <vt:lpstr>Related Work (overview)</vt:lpstr>
      <vt:lpstr>Related Work (1)</vt:lpstr>
      <vt:lpstr>Related Work (2)</vt:lpstr>
      <vt:lpstr>Related Work (3)</vt:lpstr>
      <vt:lpstr>Existing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Challenges</vt:lpstr>
      <vt:lpstr>Approach</vt:lpstr>
      <vt:lpstr>PowerPoint Presentation</vt:lpstr>
      <vt:lpstr>Assumptions</vt:lpstr>
      <vt:lpstr>PowerPoint Presentation</vt:lpstr>
      <vt:lpstr>Evaluation</vt:lpstr>
      <vt:lpstr>Contributions</vt:lpstr>
      <vt:lpstr>Outline</vt:lpstr>
      <vt:lpstr>PowerPoint Presentation</vt:lpstr>
      <vt:lpstr>Sensing with Proprioception</vt:lpstr>
      <vt:lpstr>Contact Detection</vt:lpstr>
      <vt:lpstr>Finger-Probing</vt:lpstr>
      <vt:lpstr>Void Space</vt:lpstr>
      <vt:lpstr>Sensing Void Space</vt:lpstr>
      <vt:lpstr>Proprioceptive Spatial Awareness</vt:lpstr>
      <vt:lpstr>External Sensor Failure</vt:lpstr>
      <vt:lpstr>PowerPoint Presentation</vt:lpstr>
      <vt:lpstr>PowerPoint Presentation</vt:lpstr>
      <vt:lpstr>PowerPoint Presentation</vt:lpstr>
      <vt:lpstr>PowerPoint Presentation</vt:lpstr>
      <vt:lpstr>Probing the Environment</vt:lpstr>
      <vt:lpstr>Free Space Map</vt:lpstr>
      <vt:lpstr>Sensing Requires Reference</vt:lpstr>
      <vt:lpstr>Free Space</vt:lpstr>
      <vt:lpstr>Free Space</vt:lpstr>
      <vt:lpstr>Free Space</vt:lpstr>
      <vt:lpstr>Free Space Smoothing</vt:lpstr>
      <vt:lpstr>Free Space Smoothing</vt:lpstr>
      <vt:lpstr>Free Space Smoothing</vt:lpstr>
      <vt:lpstr>Free Space Smoothing</vt:lpstr>
      <vt:lpstr>Examples</vt:lpstr>
      <vt:lpstr>Free Space Smoothing</vt:lpstr>
      <vt:lpstr>Free Space Smoothing</vt:lpstr>
      <vt:lpstr>Free Space Smoothing</vt:lpstr>
      <vt:lpstr>Proprioceptive Sensing</vt:lpstr>
      <vt:lpstr>Defining Position and Orientation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and Locomotion</vt:lpstr>
      <vt:lpstr>Snake Locomotion</vt:lpstr>
      <vt:lpstr>Concertina Motion</vt:lpstr>
      <vt:lpstr>Adaptive Concertina Gait</vt:lpstr>
      <vt:lpstr>Segmented Behavioral Control</vt:lpstr>
      <vt:lpstr>Snake Control</vt:lpstr>
      <vt:lpstr>Gait Stages</vt:lpstr>
      <vt:lpstr>New Ideas</vt:lpstr>
      <vt:lpstr>PowerPoint Presentation</vt:lpstr>
      <vt:lpstr>PowerPoint Presentation</vt:lpstr>
      <vt:lpstr>PowerPoint Presentation</vt:lpstr>
      <vt:lpstr>PowerPoint Presentation</vt:lpstr>
      <vt:lpstr>Environmental Landmarks and Features</vt:lpstr>
      <vt:lpstr>Corner Detection</vt:lpstr>
      <vt:lpstr>Shape Features</vt:lpstr>
      <vt:lpstr>Shape Features</vt:lpstr>
      <vt:lpstr>Spatial Curve</vt:lpstr>
      <vt:lpstr>PowerPoint Presentation</vt:lpstr>
      <vt:lpstr>PowerPoint Presentation</vt:lpstr>
      <vt:lpstr>Spatial Features</vt:lpstr>
      <vt:lpstr>Motion Estimation</vt:lpstr>
      <vt:lpstr>Self-Posture Motion Model</vt:lpstr>
      <vt:lpstr>Naive Inter-Pose Step</vt:lpstr>
      <vt:lpstr>Overlap Inter-Pose Step</vt:lpstr>
      <vt:lpstr>Inchworm Approach</vt:lpstr>
      <vt:lpstr>Self-Reference Motion Model</vt:lpstr>
      <vt:lpstr>Concertina Analogue</vt:lpstr>
      <vt:lpstr>Concertina Analogue</vt:lpstr>
      <vt:lpstr>Reference Points</vt:lpstr>
      <vt:lpstr>Reference Points</vt:lpstr>
      <vt:lpstr>Reference Points</vt:lpstr>
      <vt:lpstr>PowerPoint Presentation</vt:lpstr>
      <vt:lpstr>Motion Estimation Error</vt:lpstr>
      <vt:lpstr>Motion Estimation Error</vt:lpstr>
      <vt:lpstr>Motion Estimation Error</vt:lpstr>
      <vt:lpstr>PowerPoint Presentation</vt:lpstr>
      <vt:lpstr>Anchor Failure Modes</vt:lpstr>
      <vt:lpstr>Anchoring</vt:lpstr>
      <vt:lpstr>Anchoring</vt:lpstr>
      <vt:lpstr>Anchoring</vt:lpstr>
      <vt:lpstr>Anchoring</vt:lpstr>
      <vt:lpstr>Anchoring</vt:lpstr>
      <vt:lpstr>Anchoring</vt:lpstr>
      <vt:lpstr>Anchoring</vt:lpstr>
      <vt:lpstr>Current Anchoring Results</vt:lpstr>
      <vt:lpstr>Results</vt:lpstr>
      <vt:lpstr>Mapping Problem</vt:lpstr>
      <vt:lpstr>Poses</vt:lpstr>
      <vt:lpstr>Use Overlap Inter-Pose Step</vt:lpstr>
      <vt:lpstr>Results</vt:lpstr>
      <vt:lpstr>Pose Graph</vt:lpstr>
      <vt:lpstr>Stable Poses</vt:lpstr>
      <vt:lpstr>Root References</vt:lpstr>
      <vt:lpstr>Pose Nodes</vt:lpstr>
      <vt:lpstr>Pose Graph</vt:lpstr>
      <vt:lpstr>Aggregate Pose Constraint</vt:lpstr>
      <vt:lpstr>Aggregate Pose Constraint</vt:lpstr>
      <vt:lpstr>Aggregate Pose Constraint</vt:lpstr>
      <vt:lpstr>Node in the Graph</vt:lpstr>
      <vt:lpstr>Global Map</vt:lpstr>
      <vt:lpstr>PowerPoint Presentation</vt:lpstr>
      <vt:lpstr>Mapping with Junctions</vt:lpstr>
      <vt:lpstr>Mapping with Junctions</vt:lpstr>
      <vt:lpstr>Mapping with Junctions</vt:lpstr>
      <vt:lpstr>Mapping with Junctions</vt:lpstr>
      <vt:lpstr>Mapping Process</vt:lpstr>
      <vt:lpstr>Mapping Process</vt:lpstr>
      <vt:lpstr>Mapping Process</vt:lpstr>
      <vt:lpstr>Mapping Process</vt:lpstr>
      <vt:lpstr>Results</vt:lpstr>
      <vt:lpstr>Challenges</vt:lpstr>
      <vt:lpstr>Branch Detection</vt:lpstr>
      <vt:lpstr>Mapping with Junctions</vt:lpstr>
      <vt:lpstr>Mapping Problem</vt:lpstr>
      <vt:lpstr>Probabilistic Mapping</vt:lpstr>
      <vt:lpstr>Probabilistic Mapping</vt:lpstr>
      <vt:lpstr>Probabilistic Mapping</vt:lpstr>
      <vt:lpstr>Poses</vt:lpstr>
      <vt:lpstr>Motion Estimation</vt:lpstr>
      <vt:lpstr>Localization</vt:lpstr>
      <vt:lpstr>Shoot Branch Location</vt:lpstr>
      <vt:lpstr>Multi-Branch Evaluation</vt:lpstr>
      <vt:lpstr>Branch Decision</vt:lpstr>
      <vt:lpstr>Branch Decision</vt:lpstr>
      <vt:lpstr>Hard Problems</vt:lpstr>
      <vt:lpstr>Spatial Features</vt:lpstr>
      <vt:lpstr>Spatial Features</vt:lpstr>
      <vt:lpstr>Multi-Junction Environments</vt:lpstr>
      <vt:lpstr>Navigation</vt:lpstr>
      <vt:lpstr>PowerPoint Presentation</vt:lpstr>
      <vt:lpstr>Particle Filter over Poses and Branch Locations</vt:lpstr>
      <vt:lpstr>Pose Particles after Localization</vt:lpstr>
      <vt:lpstr>Shoots</vt:lpstr>
      <vt:lpstr>PowerPoint Presentation</vt:lpstr>
      <vt:lpstr>Conclusion</vt:lpstr>
      <vt:lpstr>Conclusion</vt:lpstr>
      <vt:lpstr>Conclusion</vt:lpstr>
    </vt:vector>
  </TitlesOfParts>
  <Company>The Aerospace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Proprioceptive Mapping of Confined and Sensor-Challenged Environments</dc:title>
  <dc:creator>Jacob Everist</dc:creator>
  <cp:lastModifiedBy>Jacob Everist</cp:lastModifiedBy>
  <cp:revision>425</cp:revision>
  <dcterms:created xsi:type="dcterms:W3CDTF">2014-02-04T23:38:30Z</dcterms:created>
  <dcterms:modified xsi:type="dcterms:W3CDTF">2014-10-29T09:16:56Z</dcterms:modified>
</cp:coreProperties>
</file>